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0" r:id="rId2"/>
    <p:sldId id="259" r:id="rId3"/>
    <p:sldId id="324" r:id="rId4"/>
    <p:sldId id="325" r:id="rId5"/>
  </p:sldIdLst>
  <p:sldSz cx="9144000" cy="6858000" type="screen4x3"/>
  <p:notesSz cx="7099300" cy="102346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6699"/>
    <a:srgbClr val="FF0066"/>
    <a:srgbClr val="FFCC66"/>
    <a:srgbClr val="0066FF"/>
    <a:srgbClr val="FFCC99"/>
    <a:srgbClr val="99FFCC"/>
    <a:srgbClr val="66FFFF"/>
    <a:srgbClr val="000066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13" autoAdjust="0"/>
    <p:restoredTop sz="90909" autoAdjust="0"/>
  </p:normalViewPr>
  <p:slideViewPr>
    <p:cSldViewPr>
      <p:cViewPr varScale="1">
        <p:scale>
          <a:sx n="100" d="100"/>
          <a:sy n="100" d="100"/>
        </p:scale>
        <p:origin x="172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28" y="-7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>
            <a:extLst>
              <a:ext uri="{FF2B5EF4-FFF2-40B4-BE49-F238E27FC236}">
                <a16:creationId xmlns:a16="http://schemas.microsoft.com/office/drawing/2014/main" id="{1F60B73A-5D0C-46B7-86F4-A9DE4D7E5B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6977" cy="512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37B7CFEE-C72D-47DE-B62B-686D7856B8D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323" y="0"/>
            <a:ext cx="3076977" cy="512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6" name="Rectangle 4">
            <a:extLst>
              <a:ext uri="{FF2B5EF4-FFF2-40B4-BE49-F238E27FC236}">
                <a16:creationId xmlns:a16="http://schemas.microsoft.com/office/drawing/2014/main" id="{4CAA8582-B8BF-43EA-B76E-A0C38E4DCE0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22471"/>
            <a:ext cx="3076977" cy="512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7" name="Rectangle 5">
            <a:extLst>
              <a:ext uri="{FF2B5EF4-FFF2-40B4-BE49-F238E27FC236}">
                <a16:creationId xmlns:a16="http://schemas.microsoft.com/office/drawing/2014/main" id="{F6736562-3393-44DE-BCB4-A32149722FD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323" y="9722471"/>
            <a:ext cx="3076977" cy="512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3DDDDE52-5E53-4B4E-8E82-B3F42CC7196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762F6781-8E71-4E6F-BE4F-79B0B753B7E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6977" cy="512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C671C558-F50E-4CEC-98C4-71B39794E13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2323" y="0"/>
            <a:ext cx="3076977" cy="512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D0C167D-EB97-4B87-AB91-CC030DECE2F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5" name="Rectangle 5">
            <a:extLst>
              <a:ext uri="{FF2B5EF4-FFF2-40B4-BE49-F238E27FC236}">
                <a16:creationId xmlns:a16="http://schemas.microsoft.com/office/drawing/2014/main" id="{76A9785B-B1EA-4C4D-A702-056ED4212BF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020" y="4861235"/>
            <a:ext cx="5205261" cy="460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92166" name="Rectangle 6">
            <a:extLst>
              <a:ext uri="{FF2B5EF4-FFF2-40B4-BE49-F238E27FC236}">
                <a16:creationId xmlns:a16="http://schemas.microsoft.com/office/drawing/2014/main" id="{52745DD8-AAB4-49A5-A869-877E9BFEB3A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2471"/>
            <a:ext cx="3076977" cy="512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67" name="Rectangle 7">
            <a:extLst>
              <a:ext uri="{FF2B5EF4-FFF2-40B4-BE49-F238E27FC236}">
                <a16:creationId xmlns:a16="http://schemas.microsoft.com/office/drawing/2014/main" id="{96B3E716-A6E2-47B9-A85F-29BEB4F3C3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323" y="9722471"/>
            <a:ext cx="3076977" cy="512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7C5C1D85-C98A-4B59-AA94-86A2649283B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8984FD56-5D81-42DA-8695-94E5F80794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75640" indent="-298323" eaLnBrk="0" hangingPunct="0"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93292" indent="-238658" eaLnBrk="0" hangingPunct="0"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70609" indent="-238658" eaLnBrk="0" hangingPunct="0"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147926" indent="-238658" eaLnBrk="0" hangingPunct="0"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625242" indent="-238658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3102559" indent="-238658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579876" indent="-238658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4057193" indent="-238658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defTabSz="95463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5861A888-AD15-4B7B-8BC8-9396C27C7731}" type="slidenum">
              <a:rPr kumimoji="0" lang="en-US" altLang="ja-JP" sz="1300">
                <a:solidFill>
                  <a:prstClr val="black"/>
                </a:solidFill>
              </a:rPr>
              <a:pPr defTabSz="954634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kumimoji="0" lang="en-US" altLang="ja-JP" sz="1300">
              <a:solidFill>
                <a:prstClr val="black"/>
              </a:solidFill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B7C7B30D-2DB8-48DA-9C16-04DAEB8050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22E1707C-B215-4AFF-A5A4-BBB76092B7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412287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8984FD56-5D81-42DA-8695-94E5F80794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75640" indent="-298323" eaLnBrk="0" hangingPunct="0"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93292" indent="-238658" eaLnBrk="0" hangingPunct="0"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70609" indent="-238658" eaLnBrk="0" hangingPunct="0"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147926" indent="-238658" eaLnBrk="0" hangingPunct="0"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625242" indent="-238658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3102559" indent="-238658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579876" indent="-238658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4057193" indent="-238658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defTabSz="95463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5861A888-AD15-4B7B-8BC8-9396C27C7731}" type="slidenum">
              <a:rPr kumimoji="0" lang="en-US" altLang="ja-JP" sz="1300">
                <a:solidFill>
                  <a:prstClr val="black"/>
                </a:solidFill>
              </a:rPr>
              <a:pPr defTabSz="954634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kumimoji="0" lang="en-US" altLang="ja-JP" sz="1300">
              <a:solidFill>
                <a:prstClr val="black"/>
              </a:solidFill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B7C7B30D-2DB8-48DA-9C16-04DAEB8050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22E1707C-B215-4AFF-A5A4-BBB76092B7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4122870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8984FD56-5D81-42DA-8695-94E5F80794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75640" indent="-298323" eaLnBrk="0" hangingPunct="0"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93292" indent="-238658" eaLnBrk="0" hangingPunct="0"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70609" indent="-238658" eaLnBrk="0" hangingPunct="0"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147926" indent="-238658" eaLnBrk="0" hangingPunct="0"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625242" indent="-238658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3102559" indent="-238658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579876" indent="-238658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4057193" indent="-238658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defTabSz="95463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5861A888-AD15-4B7B-8BC8-9396C27C7731}" type="slidenum">
              <a:rPr kumimoji="0" lang="en-US" altLang="ja-JP" sz="1300">
                <a:solidFill>
                  <a:prstClr val="black"/>
                </a:solidFill>
              </a:rPr>
              <a:pPr defTabSz="954634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kumimoji="0" lang="en-US" altLang="ja-JP" sz="1300">
              <a:solidFill>
                <a:prstClr val="black"/>
              </a:solidFill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B7C7B30D-2DB8-48DA-9C16-04DAEB8050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22E1707C-B215-4AFF-A5A4-BBB76092B7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483496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8984FD56-5D81-42DA-8695-94E5F80794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75640" indent="-298323" eaLnBrk="0" hangingPunct="0"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93292" indent="-238658" eaLnBrk="0" hangingPunct="0"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70609" indent="-238658" eaLnBrk="0" hangingPunct="0"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147926" indent="-238658" eaLnBrk="0" hangingPunct="0"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625242" indent="-238658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3102559" indent="-238658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579876" indent="-238658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4057193" indent="-238658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defTabSz="95463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5861A888-AD15-4B7B-8BC8-9396C27C7731}" type="slidenum">
              <a:rPr kumimoji="0" lang="en-US" altLang="ja-JP" sz="1300">
                <a:solidFill>
                  <a:prstClr val="black"/>
                </a:solidFill>
              </a:rPr>
              <a:pPr defTabSz="954634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kumimoji="0" lang="en-US" altLang="ja-JP" sz="1300">
              <a:solidFill>
                <a:prstClr val="black"/>
              </a:solidFill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B7C7B30D-2DB8-48DA-9C16-04DAEB8050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22E1707C-B215-4AFF-A5A4-BBB76092B7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533014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BEAC-AA8E-407D-89E0-414FEF3FC3B2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6630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BEAC-AA8E-407D-89E0-414FEF3FC3B2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888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BEAC-AA8E-407D-89E0-414FEF3FC3B2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192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BEAC-AA8E-407D-89E0-414FEF3FC3B2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840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BEAC-AA8E-407D-89E0-414FEF3FC3B2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1868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BEAC-AA8E-407D-89E0-414FEF3FC3B2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416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BEAC-AA8E-407D-89E0-414FEF3FC3B2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373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BEAC-AA8E-407D-89E0-414FEF3FC3B2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113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BEAC-AA8E-407D-89E0-414FEF3FC3B2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777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BEAC-AA8E-407D-89E0-414FEF3FC3B2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1033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BEAC-AA8E-407D-89E0-414FEF3FC3B2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9699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FBEAC-AA8E-407D-89E0-414FEF3FC3B2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F40F5-1169-4BC4-879C-42880FEC8B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8502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Rectangle 2">
            <a:extLst>
              <a:ext uri="{FF2B5EF4-FFF2-40B4-BE49-F238E27FC236}">
                <a16:creationId xmlns:a16="http://schemas.microsoft.com/office/drawing/2014/main" id="{EE3853AF-97C6-43FE-8D2D-379E6B853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069" y="2437365"/>
            <a:ext cx="8551863" cy="1983270"/>
          </a:xfrm>
          <a:prstGeom prst="rect">
            <a:avLst/>
          </a:prstGeom>
          <a:noFill/>
          <a:ln w="222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800" b="1" i="1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日本心臓弁膜症学会</a:t>
            </a:r>
            <a:r>
              <a:rPr kumimoji="1" lang="ja-JP" altLang="en-US" sz="2800" b="0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en-US" altLang="zh-CN" sz="2800" b="0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COI</a:t>
            </a:r>
            <a:r>
              <a:rPr kumimoji="1" lang="zh-CN" altLang="en-US" sz="2800" b="0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開示</a:t>
            </a:r>
            <a:br>
              <a:rPr kumimoji="1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</a:b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 (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発表者名：　○ ○ ○ ○ 、 ○ ○ ○ ○ 、 ○ ○ ○ ○ 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iragino Maru Gothic Pro W4" panose="020F0400000000000000" pitchFamily="34" charset="-128"/>
              <a:ea typeface="Hiragino Maru Gothic Pro W4" panose="020F0400000000000000" pitchFamily="34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+mn-cs"/>
              </a:rPr>
              <a:t>演題発表内容に関連し、発表者らに開示すべき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iragino Maru Gothic Pro W4" panose="020F0400000000000000" pitchFamily="34" charset="-128"/>
              <a:ea typeface="Hiragino Maru Gothic Pro W4" panose="020F0400000000000000" pitchFamily="34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+mn-cs"/>
              </a:rPr>
              <a:t>CO I 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+mn-cs"/>
              </a:rPr>
              <a:t>関係にある企業などはありません。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iragino Maru Gothic Pro W4" panose="020F0400000000000000" pitchFamily="34" charset="-128"/>
              <a:ea typeface="Hiragino Maru Gothic Pro W4" panose="020F0400000000000000" pitchFamily="34" charset="-128"/>
              <a:cs typeface="+mn-cs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46926" y="827420"/>
            <a:ext cx="88335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※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発表者は、演題登録時より過去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3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年間における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COI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状態の自己申告が必要です。</a:t>
            </a:r>
          </a:p>
        </p:txBody>
      </p:sp>
      <p:sp>
        <p:nvSpPr>
          <p:cNvPr id="7" name="正方形/長方形 3">
            <a:extLst>
              <a:ext uri="{FF2B5EF4-FFF2-40B4-BE49-F238E27FC236}">
                <a16:creationId xmlns:a16="http://schemas.microsoft.com/office/drawing/2014/main" id="{13B53C8E-E0CD-45B5-A99F-2571592E79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44624"/>
            <a:ext cx="786765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/>
                <a:highlight>
                  <a:srgbClr val="FF0000"/>
                </a:highlight>
                <a:uLnTx/>
                <a:uFillTx/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+mn-cs"/>
              </a:rPr>
              <a:t>口頭発表時、申告すべき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/>
                <a:highlight>
                  <a:srgbClr val="FF0000"/>
                </a:highlight>
                <a:uLnTx/>
                <a:uFillTx/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+mn-cs"/>
              </a:rPr>
              <a:t>COI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/>
                <a:highlight>
                  <a:srgbClr val="FF0000"/>
                </a:highlight>
                <a:uLnTx/>
                <a:uFillTx/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+mn-cs"/>
              </a:rPr>
              <a:t>状態がない場合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srgbClr val="FFFF66"/>
              </a:solidFill>
              <a:effectLst/>
              <a:highlight>
                <a:srgbClr val="FF0000"/>
              </a:highlight>
              <a:uLnTx/>
              <a:uFillTx/>
              <a:latin typeface="Hiragino Maru Gothic Pro W4" panose="020F0400000000000000" pitchFamily="34" charset="-128"/>
              <a:ea typeface="Hiragino Maru Gothic Pro W4" panose="020F0400000000000000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+mn-cs"/>
              </a:rPr>
              <a:t>学術集会　口演用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+mn-cs"/>
              </a:rPr>
              <a:t> </a:t>
            </a:r>
            <a:r>
              <a:rPr lang="en-US" altLang="ja-JP" sz="2000" b="1" dirty="0">
                <a:solidFill>
                  <a:srgbClr val="FFFF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(</a:t>
            </a:r>
            <a:r>
              <a:rPr lang="ja-JP" altLang="en-US" sz="2000" b="1" dirty="0">
                <a:solidFill>
                  <a:srgbClr val="FFFF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演題名の次頁へ添付すること</a:t>
            </a:r>
            <a:r>
              <a:rPr lang="en-US" altLang="ja-JP" sz="2000" b="1" dirty="0">
                <a:solidFill>
                  <a:srgbClr val="FFFF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)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iragino Maru Gothic Pro W4" panose="020F0400000000000000" pitchFamily="34" charset="-128"/>
              <a:ea typeface="Hiragino Maru Gothic Pro W4" panose="020F0400000000000000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4803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Rectangle 2">
            <a:extLst>
              <a:ext uri="{FF2B5EF4-FFF2-40B4-BE49-F238E27FC236}">
                <a16:creationId xmlns:a16="http://schemas.microsoft.com/office/drawing/2014/main" id="{EE3853AF-97C6-43FE-8D2D-379E6B853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069" y="2643981"/>
            <a:ext cx="8551863" cy="1570038"/>
          </a:xfrm>
          <a:prstGeom prst="rect">
            <a:avLst/>
          </a:prstGeom>
          <a:noFill/>
          <a:ln w="190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The authors have no financial conflicts of interest to disclose concerning the presentation for The Japanese Society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for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Heart Valve Disease.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 (Name of  Author(s) :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CC66"/>
                </a:highlight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XXXX, XXX, XXX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)</a:t>
            </a:r>
            <a:endParaRPr kumimoji="0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" name="正方形/長方形 3">
            <a:extLst>
              <a:ext uri="{FF2B5EF4-FFF2-40B4-BE49-F238E27FC236}">
                <a16:creationId xmlns:a16="http://schemas.microsoft.com/office/drawing/2014/main" id="{2FB797D5-6C94-4E2C-8AB8-CBE2882247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221739"/>
            <a:ext cx="865911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Disclose the below COI status at </a:t>
            </a:r>
            <a:r>
              <a:rPr kumimoji="1" lang="en-US" altLang="ja-JP" sz="2400" b="0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the </a:t>
            </a:r>
            <a:r>
              <a:rPr lang="en-US" altLang="ja-JP" u="sng" dirty="0">
                <a:solidFill>
                  <a:srgbClr val="FFFF00"/>
                </a:solidFill>
              </a:rPr>
              <a:t>second page</a:t>
            </a:r>
            <a:r>
              <a:rPr kumimoji="1" lang="en-US" altLang="ja-JP" sz="2400" b="0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 of the presentation 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at The Japanese Society for Heart Valve Disease.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6819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正方形/長方形 3">
            <a:extLst>
              <a:ext uri="{FF2B5EF4-FFF2-40B4-BE49-F238E27FC236}">
                <a16:creationId xmlns:a16="http://schemas.microsoft.com/office/drawing/2014/main" id="{9EDBF75A-15E6-41FD-86FF-1C3CD81B6D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44624"/>
            <a:ext cx="835292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0000"/>
                </a:highlight>
                <a:uLnTx/>
                <a:uFillTx/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+mn-cs"/>
              </a:rPr>
              <a:t>口頭発表時、申告すべき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0000"/>
                </a:highlight>
                <a:uLnTx/>
                <a:uFillTx/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+mn-cs"/>
              </a:rPr>
              <a:t>COI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0000"/>
                </a:highlight>
                <a:uLnTx/>
                <a:uFillTx/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+mn-cs"/>
              </a:rPr>
              <a:t>状態（過去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0000"/>
                </a:highlight>
                <a:uLnTx/>
                <a:uFillTx/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+mn-cs"/>
              </a:rPr>
              <a:t>3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0000"/>
                </a:highlight>
                <a:uLnTx/>
                <a:uFillTx/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+mn-cs"/>
              </a:rPr>
              <a:t>年間）がある場合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highlight>
                <a:srgbClr val="FF0000"/>
              </a:highlight>
              <a:uLnTx/>
              <a:uFillTx/>
              <a:latin typeface="Hiragino Maru Gothic Pro W4" panose="020F0400000000000000" pitchFamily="34" charset="-128"/>
              <a:ea typeface="Hiragino Maru Gothic Pro W4" panose="020F0400000000000000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+mn-cs"/>
              </a:rPr>
              <a:t>学術集会　口演用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+mn-cs"/>
              </a:rPr>
              <a:t> </a:t>
            </a:r>
            <a:r>
              <a:rPr lang="en-US" altLang="ja-JP" sz="2000" b="1" dirty="0">
                <a:solidFill>
                  <a:srgbClr val="FFFF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(</a:t>
            </a:r>
            <a:r>
              <a:rPr lang="ja-JP" altLang="en-US" sz="2000" b="1" dirty="0">
                <a:solidFill>
                  <a:srgbClr val="FFFF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演題名の次頁へ添付すること</a:t>
            </a:r>
            <a:r>
              <a:rPr lang="en-US" altLang="ja-JP" sz="2000" b="1" dirty="0">
                <a:solidFill>
                  <a:srgbClr val="FFFF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)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iragino Maru Gothic Pro W4" panose="020F0400000000000000" pitchFamily="34" charset="-128"/>
              <a:ea typeface="Hiragino Maru Gothic Pro W4" panose="020F0400000000000000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endParaRPr>
          </a:p>
        </p:txBody>
      </p:sp>
      <p:sp>
        <p:nvSpPr>
          <p:cNvPr id="2058" name="Rectangle 2">
            <a:extLst>
              <a:ext uri="{FF2B5EF4-FFF2-40B4-BE49-F238E27FC236}">
                <a16:creationId xmlns:a16="http://schemas.microsoft.com/office/drawing/2014/main" id="{E6E5D9E0-303E-4BB8-AA07-710556B2F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068" y="1263831"/>
            <a:ext cx="8551863" cy="5333521"/>
          </a:xfrm>
          <a:prstGeom prst="rect">
            <a:avLst/>
          </a:prstGeom>
          <a:noFill/>
          <a:ln w="190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日本心臓弁膜症学会</a:t>
            </a:r>
            <a:r>
              <a:rPr kumimoji="1" lang="ja-JP" altLang="en-US" sz="2800" b="0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en-US" altLang="zh-CN" sz="2800" b="0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COI</a:t>
            </a:r>
            <a:r>
              <a:rPr kumimoji="1" lang="zh-CN" altLang="en-US" sz="2800" b="0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開示</a:t>
            </a:r>
            <a:endParaRPr kumimoji="1" lang="en-US" altLang="zh-CN" sz="2800" b="0" i="0" u="sng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1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</a:b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 (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発表者名：　○ ○ ○ ○ 、 ○ ○ ○ ○ 、 ○ ○ ○ ○ 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演題発表内容に関連し、筆頭および共同発表者が開示すべき    </a:t>
            </a:r>
            <a:r>
              <a:rPr kumimoji="1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CO I </a:t>
            </a: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関係にある企業などとして、</a:t>
            </a:r>
            <a:endParaRPr kumimoji="1" lang="en-US" altLang="ja-JP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1" lang="ja-JP" altLang="en-US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   ①顧問：　　　　　　　　　　　　　　　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　②株保有・利益：　　　　　　　　　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　③特許使用料：　　　　　　　　　　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　④講演料：　　　　　　　　　　　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　⑤原稿料：　　　　　　　　　　　　  　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　⑥受託研究・共同研究費：　　　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　⑦奨学寄付金：　　　　　　　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　⑧寄付講座所属：　　　　　　　　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　⑨贈答品などの報酬：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　　　　　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46926" y="827420"/>
            <a:ext cx="88335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※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発表者は、演題登録時より過去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3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年間における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COI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状態の自己申告が必要です。</a:t>
            </a:r>
          </a:p>
        </p:txBody>
      </p:sp>
    </p:spTree>
    <p:extLst>
      <p:ext uri="{BB962C8B-B14F-4D97-AF65-F5344CB8AC3E}">
        <p14:creationId xmlns:p14="http://schemas.microsoft.com/office/powerpoint/2010/main" val="3143337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正方形/長方形 3">
            <a:extLst>
              <a:ext uri="{FF2B5EF4-FFF2-40B4-BE49-F238E27FC236}">
                <a16:creationId xmlns:a16="http://schemas.microsoft.com/office/drawing/2014/main" id="{9EDBF75A-15E6-41FD-86FF-1C3CD81B6D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221739"/>
            <a:ext cx="865911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Disclose the below COI status at </a:t>
            </a:r>
            <a:r>
              <a:rPr kumimoji="1" lang="en-US" altLang="ja-JP" sz="2400" b="0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the </a:t>
            </a:r>
            <a:r>
              <a:rPr lang="en-US" altLang="ja-JP" u="sng" dirty="0">
                <a:solidFill>
                  <a:srgbClr val="FFFF00"/>
                </a:solidFill>
              </a:rPr>
              <a:t>second page</a:t>
            </a:r>
            <a:r>
              <a:rPr kumimoji="1" lang="en-US" altLang="ja-JP" sz="2400" b="0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 of the presentation 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at The Japanese Society for Heart Valve Disease.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58" name="Rectangle 2">
            <a:extLst>
              <a:ext uri="{FF2B5EF4-FFF2-40B4-BE49-F238E27FC236}">
                <a16:creationId xmlns:a16="http://schemas.microsoft.com/office/drawing/2014/main" id="{E6E5D9E0-303E-4BB8-AA07-710556B2F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4" y="1252667"/>
            <a:ext cx="8551863" cy="436171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The Japanese Society for Heart Valve Disease</a:t>
            </a:r>
            <a:b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</a:br>
            <a:r>
              <a:rPr kumimoji="1" lang="en-US" altLang="ja-JP" sz="24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COI Disclosure  (Name of  Author(s) : </a:t>
            </a:r>
            <a:r>
              <a:rPr kumimoji="1" lang="en-US" altLang="ja-JP" sz="24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CC66"/>
                </a:highlight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XXXX, XXX, XXX)</a:t>
            </a:r>
            <a:r>
              <a:rPr kumimoji="1" lang="ja-JP" altLang="en-US" sz="24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CC66"/>
                </a:highlight>
                <a:uLnTx/>
                <a:uFillTx/>
                <a:latin typeface="Arial" charset="0"/>
                <a:ea typeface="ＭＳ Ｐゴシック" panose="020B0600070205080204" pitchFamily="50" charset="-128"/>
                <a:cs typeface="+mn-cs"/>
              </a:rPr>
              <a:t> </a:t>
            </a:r>
            <a:endParaRPr kumimoji="1" lang="en-US" altLang="ja-JP" sz="2400" b="1" i="0" u="sng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highlight>
                <a:srgbClr val="FFCC66"/>
              </a:highligh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Author(s) have the following COI  to disclose.  COI related company(</a:t>
            </a:r>
            <a:r>
              <a:rPr kumimoji="1" lang="en-US" altLang="ja-JP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ies</a:t>
            </a: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) are 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①</a:t>
            </a:r>
            <a:r>
              <a:rPr kumimoji="1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Consultation fees:</a:t>
            </a: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</a:t>
            </a:r>
            <a:endParaRPr kumimoji="1" lang="en-US" altLang="ja-JP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　②</a:t>
            </a:r>
            <a:r>
              <a:rPr kumimoji="1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Stock ownership/profit: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　③</a:t>
            </a:r>
            <a:r>
              <a:rPr kumimoji="1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Patent fees: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　④</a:t>
            </a:r>
            <a:r>
              <a:rPr kumimoji="1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Remuneration for lecture: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　⑤</a:t>
            </a:r>
            <a:r>
              <a:rPr kumimoji="1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Manuscript fees: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　⑥</a:t>
            </a:r>
            <a:r>
              <a:rPr kumimoji="1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Trust research/joint research funds: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　⑦</a:t>
            </a:r>
            <a:r>
              <a:rPr kumimoji="1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Scholarship fund: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　⑧</a:t>
            </a:r>
            <a:r>
              <a:rPr kumimoji="1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Affiliation with Endowed Department:</a:t>
            </a: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</a:t>
            </a:r>
            <a:endParaRPr kumimoji="1" lang="en-US" altLang="ja-JP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　⑨</a:t>
            </a:r>
            <a:r>
              <a:rPr kumimoji="1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Other remuneration such as gifts: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5094136" y="5774487"/>
            <a:ext cx="3816501" cy="8617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If “yes”, give the name of company/organization past three years.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There is no need to disclose the amount.</a:t>
            </a: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598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5380</TotalTime>
  <Words>457</Words>
  <Application>Microsoft Office PowerPoint</Application>
  <PresentationFormat>画面に合わせる (4:3)</PresentationFormat>
  <Paragraphs>47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HGP創英角ｺﾞｼｯｸUB</vt:lpstr>
      <vt:lpstr>Hiragino Maru Gothic Pro W4</vt:lpstr>
      <vt:lpstr>Arial</vt:lpstr>
      <vt:lpstr>Calibri</vt:lpstr>
      <vt:lpstr>Times New Roman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京都大学臨床免疫学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膠原病の難治性病態</dc:title>
  <dc:creator>三森　経世</dc:creator>
  <cp:lastModifiedBy>藤原　啓太</cp:lastModifiedBy>
  <cp:revision>140</cp:revision>
  <cp:lastPrinted>2024-06-28T06:13:53Z</cp:lastPrinted>
  <dcterms:created xsi:type="dcterms:W3CDTF">2002-09-23T06:26:29Z</dcterms:created>
  <dcterms:modified xsi:type="dcterms:W3CDTF">2025-11-06T06:07:58Z</dcterms:modified>
</cp:coreProperties>
</file>