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6858000" cy="9144000"/>
  <p:custShowLst>
    <p:custShow name="目的別スライド ショー 1" id="0">
      <p:sldLst>
        <p:sld r:id="rId3"/>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9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C2EF6-D0F4-40CC-3EB1-8C248360D78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19E51FA-EE0F-FCA8-2072-F99801C37F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3E9685-7723-4879-71AD-56889CF8013D}"/>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5" name="フッター プレースホルダー 4">
            <a:extLst>
              <a:ext uri="{FF2B5EF4-FFF2-40B4-BE49-F238E27FC236}">
                <a16:creationId xmlns:a16="http://schemas.microsoft.com/office/drawing/2014/main" id="{0182EB79-CA6D-1CEA-6F2F-09F2EE21E9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C361D2-931A-9275-2282-12A5079CF107}"/>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35606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A56B56-7522-5042-5779-103E2D19F98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4AFE06-B37C-BFB8-6DC9-EF2F43F9F28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FB294C-62F7-51BC-20A1-C37D11290D04}"/>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5" name="フッター プレースホルダー 4">
            <a:extLst>
              <a:ext uri="{FF2B5EF4-FFF2-40B4-BE49-F238E27FC236}">
                <a16:creationId xmlns:a16="http://schemas.microsoft.com/office/drawing/2014/main" id="{C321E3D9-45E5-2055-FB6E-315B91FA0E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52D1D19-3308-4789-F9B7-896903D326CD}"/>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69649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4EBF1B-09FC-93F5-28FB-7F5F9B9D2AD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90FF10E-718C-42F8-27F6-A4BD5E4D9F7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FEA09C-0E1A-4BC6-0BF8-2D16EEBAE9CF}"/>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5" name="フッター プレースホルダー 4">
            <a:extLst>
              <a:ext uri="{FF2B5EF4-FFF2-40B4-BE49-F238E27FC236}">
                <a16:creationId xmlns:a16="http://schemas.microsoft.com/office/drawing/2014/main" id="{E0161379-6B07-932F-DF01-8FB219FEE5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14F4C5-8FB4-B461-7E0D-53829B06F14D}"/>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266344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37E697-541E-F4A2-D3EB-F66461D9903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8B4805B-C701-4E79-3D50-86D97D81AC7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7925B97-933A-6146-A6D1-08884DDFEB8D}"/>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5" name="フッター プレースホルダー 4">
            <a:extLst>
              <a:ext uri="{FF2B5EF4-FFF2-40B4-BE49-F238E27FC236}">
                <a16:creationId xmlns:a16="http://schemas.microsoft.com/office/drawing/2014/main" id="{6063A45E-F0E3-C798-7903-18D37165FD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11D94A-D6F7-8505-782A-B880ED496EB7}"/>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212881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B96A39-516B-907E-0980-18DF1DA14B6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F01183-36B9-2588-F1E8-7B0817EC82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07874C9-14C2-24B8-C336-AC5305B7FBF0}"/>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5" name="フッター プレースホルダー 4">
            <a:extLst>
              <a:ext uri="{FF2B5EF4-FFF2-40B4-BE49-F238E27FC236}">
                <a16:creationId xmlns:a16="http://schemas.microsoft.com/office/drawing/2014/main" id="{2B65340A-581C-096B-7F05-588E6B7375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58B5CA-DBA0-CD69-07C6-D5F20B5EF2C2}"/>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421411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C008D7-AE0C-744D-94EF-3236CC0FAE4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F0EE332-EC69-61FC-8F08-5F78DB23866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157B90F-812D-24E1-3B31-687AD2B50E5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02937FB-8423-BDF4-7E0E-1E10B6EC8517}"/>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6" name="フッター プレースホルダー 5">
            <a:extLst>
              <a:ext uri="{FF2B5EF4-FFF2-40B4-BE49-F238E27FC236}">
                <a16:creationId xmlns:a16="http://schemas.microsoft.com/office/drawing/2014/main" id="{1E8F00F6-7C0B-3CFC-1897-EAEA350F82B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D6DEB1-6B2F-ED78-FD3F-ECF061686C05}"/>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3127758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D6EDDA-2956-DE64-ADFF-2A01164FC6A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49401E-4109-4D67-C030-D9E0C6B89A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E163353-410B-425F-77E2-19623DCD19B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38EB33B-A194-C5D0-2C84-E2C97C141A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4C4E1AA-15D0-6BAE-0012-302CD78E171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48445A2-99B4-0104-39A4-FB9F9B0D7B7A}"/>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8" name="フッター プレースホルダー 7">
            <a:extLst>
              <a:ext uri="{FF2B5EF4-FFF2-40B4-BE49-F238E27FC236}">
                <a16:creationId xmlns:a16="http://schemas.microsoft.com/office/drawing/2014/main" id="{08247A05-1748-70A6-0311-363926D46D1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727C3E8-EF08-FEB1-5A24-19BF76419880}"/>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1970022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B50F36-EC2C-25B8-16BE-1FE27D12C76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78D28D3-2277-CC9E-434A-E5B18F0D11D4}"/>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4" name="フッター プレースホルダー 3">
            <a:extLst>
              <a:ext uri="{FF2B5EF4-FFF2-40B4-BE49-F238E27FC236}">
                <a16:creationId xmlns:a16="http://schemas.microsoft.com/office/drawing/2014/main" id="{8C6B12DD-348B-F998-FEE6-F713C967BEB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6931DF9-890B-0B5B-1629-40DCA6A30F10}"/>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9798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DDE0D85-389C-61BA-CF3F-DEC77629CEC9}"/>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3" name="フッター プレースホルダー 2">
            <a:extLst>
              <a:ext uri="{FF2B5EF4-FFF2-40B4-BE49-F238E27FC236}">
                <a16:creationId xmlns:a16="http://schemas.microsoft.com/office/drawing/2014/main" id="{0C009829-A4DB-92EB-E061-3B3852DC72B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61934C1-1000-C99D-C863-CCEA06652C6F}"/>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217421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F7B3E8-361D-45E2-968D-8E8A2302452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26AD54-5A60-680D-2865-1D06823CF9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728C381-1BC0-4FAC-CB74-F631B51A21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362DE14-DAF1-C252-8793-C570973B7676}"/>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6" name="フッター プレースホルダー 5">
            <a:extLst>
              <a:ext uri="{FF2B5EF4-FFF2-40B4-BE49-F238E27FC236}">
                <a16:creationId xmlns:a16="http://schemas.microsoft.com/office/drawing/2014/main" id="{A4470967-7443-44EC-2821-B074708BDE6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651E93C-6C0B-F7F8-43C2-5FDC9DFF2231}"/>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289140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CCF73A-21E2-BBE2-2EC0-56D7A3854FF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546C86C-83B8-4FC8-AAD6-F3B306DB6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566680E-C1D0-E1D1-ECC9-0CF256DEA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7F125B-463D-1913-9B44-7F904193A50C}"/>
              </a:ext>
            </a:extLst>
          </p:cNvPr>
          <p:cNvSpPr>
            <a:spLocks noGrp="1"/>
          </p:cNvSpPr>
          <p:nvPr>
            <p:ph type="dt" sz="half" idx="10"/>
          </p:nvPr>
        </p:nvSpPr>
        <p:spPr/>
        <p:txBody>
          <a:bodyPr/>
          <a:lstStyle/>
          <a:p>
            <a:fld id="{C36544A8-1CD3-4CE1-8C95-486B7E9EAA91}" type="datetimeFigureOut">
              <a:rPr kumimoji="1" lang="ja-JP" altLang="en-US" smtClean="0"/>
              <a:t>2024/2/13</a:t>
            </a:fld>
            <a:endParaRPr kumimoji="1" lang="ja-JP" altLang="en-US"/>
          </a:p>
        </p:txBody>
      </p:sp>
      <p:sp>
        <p:nvSpPr>
          <p:cNvPr id="6" name="フッター プレースホルダー 5">
            <a:extLst>
              <a:ext uri="{FF2B5EF4-FFF2-40B4-BE49-F238E27FC236}">
                <a16:creationId xmlns:a16="http://schemas.microsoft.com/office/drawing/2014/main" id="{2862725C-749C-865B-B218-AF3A0EDF53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22EB9F-39CB-9C75-601B-47F1166ACFE9}"/>
              </a:ext>
            </a:extLst>
          </p:cNvPr>
          <p:cNvSpPr>
            <a:spLocks noGrp="1"/>
          </p:cNvSpPr>
          <p:nvPr>
            <p:ph type="sldNum" sz="quarter" idx="12"/>
          </p:nvPr>
        </p:nvSpPr>
        <p:spPr/>
        <p:txBody>
          <a:body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327568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34D9408-E658-3D4F-D0AD-8B96003D7F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090708-9B78-CEF6-A449-7EF772B0A6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486F86-4112-A8B9-A199-F56F060AE9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544A8-1CD3-4CE1-8C95-486B7E9EAA91}" type="datetimeFigureOut">
              <a:rPr kumimoji="1" lang="ja-JP" altLang="en-US" smtClean="0"/>
              <a:t>2024/2/13</a:t>
            </a:fld>
            <a:endParaRPr kumimoji="1" lang="ja-JP" altLang="en-US"/>
          </a:p>
        </p:txBody>
      </p:sp>
      <p:sp>
        <p:nvSpPr>
          <p:cNvPr id="5" name="フッター プレースホルダー 4">
            <a:extLst>
              <a:ext uri="{FF2B5EF4-FFF2-40B4-BE49-F238E27FC236}">
                <a16:creationId xmlns:a16="http://schemas.microsoft.com/office/drawing/2014/main" id="{1189616C-2A55-DCA0-626B-DA558AA39E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53541C5-279D-3CBA-EDBE-D1918B8AE4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48CBF-9552-4FF3-B784-5EFC5F19037D}" type="slidenum">
              <a:rPr kumimoji="1" lang="ja-JP" altLang="en-US" smtClean="0"/>
              <a:t>‹#›</a:t>
            </a:fld>
            <a:endParaRPr kumimoji="1" lang="ja-JP" altLang="en-US"/>
          </a:p>
        </p:txBody>
      </p:sp>
    </p:spTree>
    <p:extLst>
      <p:ext uri="{BB962C8B-B14F-4D97-AF65-F5344CB8AC3E}">
        <p14:creationId xmlns:p14="http://schemas.microsoft.com/office/powerpoint/2010/main" val="3944237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3746EA3-2404-DCD6-C13F-9A704BCC6B1C}"/>
              </a:ext>
            </a:extLst>
          </p:cNvPr>
          <p:cNvSpPr txBox="1">
            <a:spLocks/>
          </p:cNvSpPr>
          <p:nvPr/>
        </p:nvSpPr>
        <p:spPr>
          <a:xfrm>
            <a:off x="619125" y="379808"/>
            <a:ext cx="10953750" cy="609838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Ｐゴシック" panose="020B0600070205080204" pitchFamily="50" charset="-128"/>
                <a:ea typeface="ＭＳ Ｐゴシック" panose="020B0600070205080204" pitchFamily="50" charset="-128"/>
              </a:rPr>
              <a:t>過去</a:t>
            </a:r>
            <a:r>
              <a:rPr lang="en-US" altLang="ja-JP" sz="2400" dirty="0">
                <a:latin typeface="ＭＳ Ｐゴシック" panose="020B0600070205080204" pitchFamily="50" charset="-128"/>
                <a:ea typeface="ＭＳ Ｐゴシック" panose="020B0600070205080204" pitchFamily="50" charset="-128"/>
              </a:rPr>
              <a:t>3</a:t>
            </a:r>
            <a:r>
              <a:rPr lang="ja-JP" altLang="en-US" sz="2400" dirty="0">
                <a:latin typeface="ＭＳ Ｐゴシック" panose="020B0600070205080204" pitchFamily="50" charset="-128"/>
                <a:ea typeface="ＭＳ Ｐゴシック" panose="020B0600070205080204" pitchFamily="50" charset="-128"/>
              </a:rPr>
              <a:t>年間における</a:t>
            </a:r>
            <a:r>
              <a:rPr lang="en-US" altLang="ja-JP" sz="2400" dirty="0">
                <a:latin typeface="ＭＳ Ｐゴシック" panose="020B0600070205080204" pitchFamily="50" charset="-128"/>
                <a:ea typeface="ＭＳ Ｐゴシック" panose="020B0600070205080204" pitchFamily="50" charset="-128"/>
              </a:rPr>
              <a:t>COI</a:t>
            </a:r>
            <a:r>
              <a:rPr lang="ja-JP" altLang="en-US" sz="2400" dirty="0">
                <a:latin typeface="ＭＳ Ｐゴシック" panose="020B0600070205080204" pitchFamily="50" charset="-128"/>
                <a:ea typeface="ＭＳ Ｐゴシック" panose="020B0600070205080204" pitchFamily="50" charset="-128"/>
              </a:rPr>
              <a:t>状態の有無を、発表時に提示してください。利益相反状態の有無の基準は以下の通りです。</a:t>
            </a:r>
            <a:endParaRPr lang="en-US" altLang="ja-JP" sz="2400" dirty="0">
              <a:latin typeface="ＭＳ Ｐゴシック" panose="020B0600070205080204" pitchFamily="50" charset="-128"/>
              <a:ea typeface="ＭＳ Ｐゴシック" panose="020B0600070205080204" pitchFamily="50" charset="-128"/>
            </a:endParaRPr>
          </a:p>
          <a:p>
            <a:pPr algn="l"/>
            <a:endParaRPr lang="ja-JP" altLang="en-US" sz="2400" dirty="0">
              <a:latin typeface="ＭＳ Ｐゴシック" panose="020B0600070205080204" pitchFamily="50" charset="-128"/>
              <a:ea typeface="ＭＳ Ｐゴシック" panose="020B0600070205080204" pitchFamily="50" charset="-128"/>
            </a:endParaRPr>
          </a:p>
          <a:p>
            <a:pPr marL="457200" indent="-457200" algn="l">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企業や営利を目的とした団体の役員、顧問職、寄付講座に所属する者については、</a:t>
            </a:r>
            <a:r>
              <a:rPr lang="en-US" altLang="ja-JP" sz="2400" dirty="0">
                <a:latin typeface="ＭＳ Ｐゴシック" panose="020B0600070205080204" pitchFamily="50" charset="-128"/>
                <a:ea typeface="ＭＳ Ｐゴシック" panose="020B0600070205080204" pitchFamily="50" charset="-128"/>
              </a:rPr>
              <a:t>1 </a:t>
            </a:r>
            <a:r>
              <a:rPr lang="ja-JP" altLang="en-US" sz="2400" dirty="0">
                <a:latin typeface="ＭＳ Ｐゴシック" panose="020B0600070205080204" pitchFamily="50" charset="-128"/>
                <a:ea typeface="ＭＳ Ｐゴシック" panose="020B0600070205080204" pitchFamily="50" charset="-128"/>
              </a:rPr>
              <a:t>つの企業または団体からの報酬額が年間</a:t>
            </a:r>
            <a:r>
              <a:rPr lang="en-US" altLang="ja-JP" sz="2400" dirty="0">
                <a:latin typeface="ＭＳ Ｐゴシック" panose="020B0600070205080204" pitchFamily="50" charset="-128"/>
                <a:ea typeface="ＭＳ Ｐゴシック" panose="020B0600070205080204" pitchFamily="50" charset="-128"/>
              </a:rPr>
              <a:t>100 </a:t>
            </a:r>
            <a:r>
              <a:rPr lang="ja-JP" altLang="en-US" sz="2400" dirty="0">
                <a:latin typeface="ＭＳ Ｐゴシック" panose="020B0600070205080204" pitchFamily="50" charset="-128"/>
                <a:ea typeface="ＭＳ Ｐゴシック" panose="020B0600070205080204" pitchFamily="50" charset="-128"/>
              </a:rPr>
              <a:t>万円。</a:t>
            </a:r>
          </a:p>
          <a:p>
            <a:pPr marL="457200" indent="-457200" algn="l">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研究に関連した企業の株式の保有については、</a:t>
            </a:r>
            <a:r>
              <a:rPr lang="en-US" altLang="ja-JP" sz="2400" dirty="0">
                <a:latin typeface="ＭＳ Ｐゴシック" panose="020B0600070205080204" pitchFamily="50" charset="-128"/>
                <a:ea typeface="ＭＳ Ｐゴシック" panose="020B0600070205080204" pitchFamily="50" charset="-128"/>
              </a:rPr>
              <a:t>1 </a:t>
            </a:r>
            <a:r>
              <a:rPr lang="ja-JP" altLang="en-US" sz="2400" dirty="0">
                <a:latin typeface="ＭＳ Ｐゴシック" panose="020B0600070205080204" pitchFamily="50" charset="-128"/>
                <a:ea typeface="ＭＳ Ｐゴシック" panose="020B0600070205080204" pitchFamily="50" charset="-128"/>
              </a:rPr>
              <a:t>つの企業について</a:t>
            </a:r>
            <a:r>
              <a:rPr lang="en-US" altLang="ja-JP" sz="2400" dirty="0">
                <a:latin typeface="ＭＳ Ｐゴシック" panose="020B0600070205080204" pitchFamily="50" charset="-128"/>
                <a:ea typeface="ＭＳ Ｐゴシック" panose="020B0600070205080204" pitchFamily="50" charset="-128"/>
              </a:rPr>
              <a:t>1 </a:t>
            </a:r>
            <a:r>
              <a:rPr lang="ja-JP" altLang="en-US" sz="2400" dirty="0">
                <a:latin typeface="ＭＳ Ｐゴシック" panose="020B0600070205080204" pitchFamily="50" charset="-128"/>
                <a:ea typeface="ＭＳ Ｐゴシック" panose="020B0600070205080204" pitchFamily="50" charset="-128"/>
              </a:rPr>
              <a:t>年間の株式による利益（配当、売却益の総和）が</a:t>
            </a:r>
            <a:r>
              <a:rPr lang="en-US" altLang="ja-JP" sz="2400" dirty="0">
                <a:latin typeface="ＭＳ Ｐゴシック" panose="020B0600070205080204" pitchFamily="50" charset="-128"/>
                <a:ea typeface="ＭＳ Ｐゴシック" panose="020B0600070205080204" pitchFamily="50" charset="-128"/>
              </a:rPr>
              <a:t>100 </a:t>
            </a:r>
            <a:r>
              <a:rPr lang="ja-JP" altLang="en-US" sz="2400" dirty="0">
                <a:latin typeface="ＭＳ Ｐゴシック" panose="020B0600070205080204" pitchFamily="50" charset="-128"/>
                <a:ea typeface="ＭＳ Ｐゴシック" panose="020B0600070205080204" pitchFamily="50" charset="-128"/>
              </a:rPr>
              <a:t>万円、または当該企業の全株式の</a:t>
            </a:r>
            <a:r>
              <a:rPr lang="en-US" altLang="ja-JP" sz="2400" dirty="0">
                <a:latin typeface="ＭＳ Ｐゴシック" panose="020B0600070205080204" pitchFamily="50" charset="-128"/>
                <a:ea typeface="ＭＳ Ｐゴシック" panose="020B0600070205080204" pitchFamily="50" charset="-128"/>
              </a:rPr>
              <a:t>5</a:t>
            </a:r>
            <a:r>
              <a:rPr lang="ja-JP" altLang="en-US" sz="2400" dirty="0">
                <a:latin typeface="ＭＳ Ｐゴシック" panose="020B0600070205080204" pitchFamily="50" charset="-128"/>
                <a:ea typeface="ＭＳ Ｐゴシック" panose="020B0600070205080204" pitchFamily="50" charset="-128"/>
              </a:rPr>
              <a:t>％。</a:t>
            </a:r>
          </a:p>
          <a:p>
            <a:pPr marL="457200" indent="-457200" algn="l">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研究に関連した企業、団体からの特許権使用料については、</a:t>
            </a:r>
            <a:r>
              <a:rPr lang="en-US" altLang="ja-JP" sz="2400" dirty="0">
                <a:latin typeface="ＭＳ Ｐゴシック" panose="020B0600070205080204" pitchFamily="50" charset="-128"/>
                <a:ea typeface="ＭＳ Ｐゴシック" panose="020B0600070205080204" pitchFamily="50" charset="-128"/>
              </a:rPr>
              <a:t>1 </a:t>
            </a:r>
            <a:r>
              <a:rPr lang="ja-JP" altLang="en-US" sz="2400" dirty="0">
                <a:latin typeface="ＭＳ Ｐゴシック" panose="020B0600070205080204" pitchFamily="50" charset="-128"/>
                <a:ea typeface="ＭＳ Ｐゴシック" panose="020B0600070205080204" pitchFamily="50" charset="-128"/>
              </a:rPr>
              <a:t>つの特許権使用料収入が年間</a:t>
            </a:r>
            <a:r>
              <a:rPr lang="en-US" altLang="ja-JP" sz="2400" dirty="0">
                <a:latin typeface="ＭＳ Ｐゴシック" panose="020B0600070205080204" pitchFamily="50" charset="-128"/>
                <a:ea typeface="ＭＳ Ｐゴシック" panose="020B0600070205080204" pitchFamily="50" charset="-128"/>
              </a:rPr>
              <a:t>100</a:t>
            </a:r>
            <a:r>
              <a:rPr lang="ja-JP" altLang="en-US" sz="2400" dirty="0">
                <a:latin typeface="ＭＳ Ｐゴシック" panose="020B0600070205080204" pitchFamily="50" charset="-128"/>
                <a:ea typeface="ＭＳ Ｐゴシック" panose="020B0600070205080204" pitchFamily="50" charset="-128"/>
              </a:rPr>
              <a:t>万円。</a:t>
            </a:r>
          </a:p>
          <a:p>
            <a:pPr marL="457200" indent="-457200" algn="l">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研究に関連した企業、団体から、会議の出席（発表）に対し、研究者を拘束した時間・労力に対して支払われた日当・講演料・座長料などやパンフレットなどの執筆に対して支払われた原稿料については、</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つの企業または団体からの年間の日当及び原稿料が合計</a:t>
            </a:r>
            <a:r>
              <a:rPr lang="en-US" altLang="ja-JP" sz="2400" dirty="0">
                <a:latin typeface="ＭＳ Ｐゴシック" panose="020B0600070205080204" pitchFamily="50" charset="-128"/>
                <a:ea typeface="ＭＳ Ｐゴシック" panose="020B0600070205080204" pitchFamily="50" charset="-128"/>
              </a:rPr>
              <a:t>50</a:t>
            </a:r>
            <a:r>
              <a:rPr lang="ja-JP" altLang="en-US" sz="2400" dirty="0">
                <a:latin typeface="ＭＳ Ｐゴシック" panose="020B0600070205080204" pitchFamily="50" charset="-128"/>
                <a:ea typeface="ＭＳ Ｐゴシック" panose="020B0600070205080204" pitchFamily="50" charset="-128"/>
              </a:rPr>
              <a:t>万円。</a:t>
            </a:r>
          </a:p>
          <a:p>
            <a:pPr marL="457200" indent="-457200" algn="l">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研究に関連した企業、団体から提供された研究費については、</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つの医学研究に対して支払われた総額が年間</a:t>
            </a:r>
            <a:r>
              <a:rPr lang="en-US" altLang="ja-JP" sz="2400" dirty="0">
                <a:latin typeface="ＭＳ Ｐゴシック" panose="020B0600070205080204" pitchFamily="50" charset="-128"/>
                <a:ea typeface="ＭＳ Ｐゴシック" panose="020B0600070205080204" pitchFamily="50" charset="-128"/>
              </a:rPr>
              <a:t>100</a:t>
            </a:r>
            <a:r>
              <a:rPr lang="ja-JP" altLang="en-US" sz="2400" dirty="0">
                <a:latin typeface="ＭＳ Ｐゴシック" panose="020B0600070205080204" pitchFamily="50" charset="-128"/>
                <a:ea typeface="ＭＳ Ｐゴシック" panose="020B0600070205080204" pitchFamily="50" charset="-128"/>
              </a:rPr>
              <a:t>万円。奨学寄付金（奨励寄付金）については、</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つの企業または団体から</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名の研究代表者に支払われた総額が年間</a:t>
            </a:r>
            <a:r>
              <a:rPr lang="en-US" altLang="ja-JP" sz="2400" dirty="0">
                <a:latin typeface="ＭＳ Ｐゴシック" panose="020B0600070205080204" pitchFamily="50" charset="-128"/>
                <a:ea typeface="ＭＳ Ｐゴシック" panose="020B0600070205080204" pitchFamily="50" charset="-128"/>
              </a:rPr>
              <a:t>100</a:t>
            </a:r>
            <a:r>
              <a:rPr lang="ja-JP" altLang="en-US" sz="2400" dirty="0">
                <a:latin typeface="ＭＳ Ｐゴシック" panose="020B0600070205080204" pitchFamily="50" charset="-128"/>
                <a:ea typeface="ＭＳ Ｐゴシック" panose="020B0600070205080204" pitchFamily="50" charset="-128"/>
              </a:rPr>
              <a:t>万円。</a:t>
            </a:r>
          </a:p>
          <a:p>
            <a:pPr marL="457200" indent="-457200" algn="l">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その他の報酬（研究とは直接無関係な旅行、贈答品など）については、</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つの企業または団体から受けた報酬が年間</a:t>
            </a:r>
            <a:r>
              <a:rPr lang="en-US" altLang="ja-JP" sz="2400" dirty="0">
                <a:latin typeface="ＭＳ Ｐゴシック" panose="020B0600070205080204" pitchFamily="50" charset="-128"/>
                <a:ea typeface="ＭＳ Ｐゴシック" panose="020B0600070205080204" pitchFamily="50" charset="-128"/>
              </a:rPr>
              <a:t>5</a:t>
            </a:r>
            <a:r>
              <a:rPr lang="ja-JP" altLang="en-US" sz="2400" dirty="0">
                <a:latin typeface="ＭＳ Ｐゴシック" panose="020B0600070205080204" pitchFamily="50" charset="-128"/>
                <a:ea typeface="ＭＳ Ｐゴシック" panose="020B0600070205080204" pitchFamily="50" charset="-128"/>
              </a:rPr>
              <a:t>万円。</a:t>
            </a:r>
          </a:p>
          <a:p>
            <a:pPr marL="457200" indent="-457200" algn="l">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前各号に定める金員については交通費は除くものとする。</a:t>
            </a:r>
            <a:endParaRPr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4463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93505A3-3A23-95F2-F917-1BE50C010E95}"/>
              </a:ext>
            </a:extLst>
          </p:cNvPr>
          <p:cNvSpPr/>
          <p:nvPr/>
        </p:nvSpPr>
        <p:spPr>
          <a:xfrm>
            <a:off x="1046747" y="288747"/>
            <a:ext cx="10058400" cy="3838075"/>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F873C58-88FA-8352-E971-795A2ABDCA66}"/>
              </a:ext>
            </a:extLst>
          </p:cNvPr>
          <p:cNvSpPr>
            <a:spLocks noGrp="1"/>
          </p:cNvSpPr>
          <p:nvPr>
            <p:ph type="ctrTitle"/>
          </p:nvPr>
        </p:nvSpPr>
        <p:spPr>
          <a:xfrm>
            <a:off x="1524000" y="445162"/>
            <a:ext cx="9144000" cy="2018047"/>
          </a:xfrm>
        </p:spPr>
        <p:txBody>
          <a:bodyPr>
            <a:normAutofit/>
          </a:bodyPr>
          <a:lstStyle/>
          <a:p>
            <a:r>
              <a:rPr kumimoji="1" lang="zh-CN" altLang="en-US" sz="4000" dirty="0">
                <a:latin typeface="ＭＳ Ｐゴシック" panose="020B0600070205080204" pitchFamily="50" charset="-128"/>
                <a:ea typeface="ＭＳ Ｐゴシック" panose="020B0600070205080204" pitchFamily="50" charset="-128"/>
              </a:rPr>
              <a:t>第</a:t>
            </a:r>
            <a:r>
              <a:rPr kumimoji="1" lang="en-US" altLang="zh-CN" sz="4000" dirty="0">
                <a:latin typeface="ＭＳ Ｐゴシック" panose="020B0600070205080204" pitchFamily="50" charset="-128"/>
                <a:ea typeface="ＭＳ Ｐゴシック" panose="020B0600070205080204" pitchFamily="50" charset="-128"/>
              </a:rPr>
              <a:t>3</a:t>
            </a:r>
            <a:r>
              <a:rPr kumimoji="1" lang="zh-CN" altLang="en-US" sz="4000" dirty="0">
                <a:latin typeface="ＭＳ Ｐゴシック" panose="020B0600070205080204" pitchFamily="50" charset="-128"/>
                <a:ea typeface="ＭＳ Ｐゴシック" panose="020B0600070205080204" pitchFamily="50" charset="-128"/>
              </a:rPr>
              <a:t>回日本産婦人科超音波研究会</a:t>
            </a:r>
            <a:br>
              <a:rPr kumimoji="1" lang="en-US" altLang="zh-CN" sz="4000" dirty="0">
                <a:latin typeface="ＭＳ Ｐゴシック" panose="020B0600070205080204" pitchFamily="50" charset="-128"/>
                <a:ea typeface="ＭＳ Ｐゴシック" panose="020B0600070205080204" pitchFamily="50" charset="-128"/>
              </a:rPr>
            </a:br>
            <a:r>
              <a:rPr kumimoji="1" lang="zh-CN" altLang="en-US" sz="4000" dirty="0">
                <a:latin typeface="ＭＳ Ｐゴシック" panose="020B0600070205080204" pitchFamily="50" charset="-128"/>
                <a:ea typeface="ＭＳ Ｐゴシック" panose="020B0600070205080204" pitchFamily="50" charset="-128"/>
              </a:rPr>
              <a:t>学術集会</a:t>
            </a:r>
            <a:br>
              <a:rPr kumimoji="1" lang="en-US" altLang="zh-CN" sz="4400" dirty="0">
                <a:latin typeface="ＭＳ Ｐゴシック" panose="020B0600070205080204" pitchFamily="50" charset="-128"/>
                <a:ea typeface="ＭＳ Ｐゴシック" panose="020B0600070205080204" pitchFamily="50" charset="-128"/>
              </a:rPr>
            </a:br>
            <a:r>
              <a:rPr kumimoji="1" lang="ja-JP" altLang="en-US" sz="4800" dirty="0">
                <a:latin typeface="ＭＳ Ｐゴシック" panose="020B0600070205080204" pitchFamily="50" charset="-128"/>
                <a:ea typeface="ＭＳ Ｐゴシック" panose="020B0600070205080204" pitchFamily="50" charset="-128"/>
              </a:rPr>
              <a:t>利益相反状態の開示</a:t>
            </a:r>
            <a:endParaRPr kumimoji="1" lang="ja-JP" altLang="en-US" sz="4400" dirty="0">
              <a:latin typeface="ＭＳ Ｐゴシック" panose="020B0600070205080204" pitchFamily="50" charset="-128"/>
              <a:ea typeface="ＭＳ Ｐゴシック" panose="020B0600070205080204" pitchFamily="50" charset="-128"/>
            </a:endParaRPr>
          </a:p>
        </p:txBody>
      </p:sp>
      <p:sp>
        <p:nvSpPr>
          <p:cNvPr id="4" name="タイトル 1">
            <a:extLst>
              <a:ext uri="{FF2B5EF4-FFF2-40B4-BE49-F238E27FC236}">
                <a16:creationId xmlns:a16="http://schemas.microsoft.com/office/drawing/2014/main" id="{0E38C265-ED62-B664-4C41-21246B870610}"/>
              </a:ext>
            </a:extLst>
          </p:cNvPr>
          <p:cNvSpPr txBox="1">
            <a:spLocks/>
          </p:cNvSpPr>
          <p:nvPr/>
        </p:nvSpPr>
        <p:spPr>
          <a:xfrm>
            <a:off x="1524000" y="2815383"/>
            <a:ext cx="9144000" cy="9537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zh-CN" altLang="en-US" sz="2800" dirty="0">
                <a:latin typeface="ＭＳ Ｐゴシック" panose="020B0600070205080204" pitchFamily="50" charset="-128"/>
                <a:ea typeface="ＭＳ Ｐゴシック" panose="020B0600070205080204" pitchFamily="50" charset="-128"/>
              </a:rPr>
              <a:t>筆頭演者氏名： ●● ●●</a:t>
            </a:r>
          </a:p>
          <a:p>
            <a:r>
              <a:rPr lang="zh-CN" altLang="en-US" sz="2800" dirty="0">
                <a:latin typeface="ＭＳ Ｐゴシック" panose="020B0600070205080204" pitchFamily="50" charset="-128"/>
                <a:ea typeface="ＭＳ Ｐゴシック" panose="020B0600070205080204" pitchFamily="50" charset="-128"/>
              </a:rPr>
              <a:t>所 属： ●●●大学 ●●●科</a:t>
            </a:r>
            <a:endParaRPr lang="ja-JP" altLang="en-US" sz="3200" dirty="0">
              <a:latin typeface="ＭＳ Ｐゴシック" panose="020B0600070205080204" pitchFamily="50" charset="-128"/>
              <a:ea typeface="ＭＳ Ｐゴシック" panose="020B0600070205080204" pitchFamily="50" charset="-128"/>
            </a:endParaRPr>
          </a:p>
        </p:txBody>
      </p:sp>
      <p:sp>
        <p:nvSpPr>
          <p:cNvPr id="6" name="タイトル 1">
            <a:extLst>
              <a:ext uri="{FF2B5EF4-FFF2-40B4-BE49-F238E27FC236}">
                <a16:creationId xmlns:a16="http://schemas.microsoft.com/office/drawing/2014/main" id="{73746EA3-2404-DCD6-C13F-9A704BCC6B1C}"/>
              </a:ext>
            </a:extLst>
          </p:cNvPr>
          <p:cNvSpPr txBox="1">
            <a:spLocks/>
          </p:cNvSpPr>
          <p:nvPr/>
        </p:nvSpPr>
        <p:spPr>
          <a:xfrm>
            <a:off x="1524000" y="4889582"/>
            <a:ext cx="9144000" cy="9537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ＭＳ Ｐゴシック" panose="020B0600070205080204" pitchFamily="50" charset="-128"/>
                <a:ea typeface="ＭＳ Ｐゴシック" panose="020B0600070205080204" pitchFamily="50" charset="-128"/>
              </a:rPr>
              <a:t>私の今回の演題に関連して、</a:t>
            </a:r>
          </a:p>
          <a:p>
            <a:r>
              <a:rPr lang="ja-JP" altLang="en-US" sz="2400" dirty="0">
                <a:latin typeface="ＭＳ Ｐゴシック" panose="020B0600070205080204" pitchFamily="50" charset="-128"/>
                <a:ea typeface="ＭＳ Ｐゴシック" panose="020B0600070205080204" pitchFamily="50" charset="-128"/>
              </a:rPr>
              <a:t>開示すべき利益相反状態はありません。</a:t>
            </a:r>
            <a:endParaRPr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82813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93505A3-3A23-95F2-F917-1BE50C010E95}"/>
              </a:ext>
            </a:extLst>
          </p:cNvPr>
          <p:cNvSpPr/>
          <p:nvPr/>
        </p:nvSpPr>
        <p:spPr>
          <a:xfrm>
            <a:off x="1046747" y="300784"/>
            <a:ext cx="10058400" cy="3838075"/>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F873C58-88FA-8352-E971-795A2ABDCA66}"/>
              </a:ext>
            </a:extLst>
          </p:cNvPr>
          <p:cNvSpPr>
            <a:spLocks noGrp="1"/>
          </p:cNvSpPr>
          <p:nvPr>
            <p:ph type="ctrTitle"/>
          </p:nvPr>
        </p:nvSpPr>
        <p:spPr>
          <a:xfrm>
            <a:off x="1524000" y="457199"/>
            <a:ext cx="9144000" cy="2018047"/>
          </a:xfrm>
        </p:spPr>
        <p:txBody>
          <a:bodyPr>
            <a:normAutofit/>
          </a:bodyPr>
          <a:lstStyle/>
          <a:p>
            <a:r>
              <a:rPr kumimoji="1" lang="zh-CN" altLang="en-US" sz="4000" dirty="0">
                <a:latin typeface="ＭＳ Ｐゴシック" panose="020B0600070205080204" pitchFamily="50" charset="-128"/>
                <a:ea typeface="ＭＳ Ｐゴシック" panose="020B0600070205080204" pitchFamily="50" charset="-128"/>
              </a:rPr>
              <a:t>第</a:t>
            </a:r>
            <a:r>
              <a:rPr kumimoji="1" lang="en-US" altLang="zh-CN" sz="4000" dirty="0">
                <a:latin typeface="ＭＳ Ｐゴシック" panose="020B0600070205080204" pitchFamily="50" charset="-128"/>
                <a:ea typeface="ＭＳ Ｐゴシック" panose="020B0600070205080204" pitchFamily="50" charset="-128"/>
              </a:rPr>
              <a:t>3</a:t>
            </a:r>
            <a:r>
              <a:rPr kumimoji="1" lang="zh-CN" altLang="en-US" sz="4000" dirty="0">
                <a:latin typeface="ＭＳ Ｐゴシック" panose="020B0600070205080204" pitchFamily="50" charset="-128"/>
                <a:ea typeface="ＭＳ Ｐゴシック" panose="020B0600070205080204" pitchFamily="50" charset="-128"/>
              </a:rPr>
              <a:t>回日本産婦人科超音波研究会</a:t>
            </a:r>
            <a:br>
              <a:rPr kumimoji="1" lang="en-US" altLang="zh-CN" sz="4000" dirty="0">
                <a:latin typeface="ＭＳ Ｐゴシック" panose="020B0600070205080204" pitchFamily="50" charset="-128"/>
                <a:ea typeface="ＭＳ Ｐゴシック" panose="020B0600070205080204" pitchFamily="50" charset="-128"/>
              </a:rPr>
            </a:br>
            <a:r>
              <a:rPr kumimoji="1" lang="zh-CN" altLang="en-US" sz="4000" dirty="0">
                <a:latin typeface="ＭＳ Ｐゴシック" panose="020B0600070205080204" pitchFamily="50" charset="-128"/>
                <a:ea typeface="ＭＳ Ｐゴシック" panose="020B0600070205080204" pitchFamily="50" charset="-128"/>
              </a:rPr>
              <a:t>学術集会</a:t>
            </a:r>
            <a:br>
              <a:rPr kumimoji="1" lang="en-US" altLang="zh-CN" sz="4400" dirty="0">
                <a:latin typeface="ＭＳ Ｐゴシック" panose="020B0600070205080204" pitchFamily="50" charset="-128"/>
                <a:ea typeface="ＭＳ Ｐゴシック" panose="020B0600070205080204" pitchFamily="50" charset="-128"/>
              </a:rPr>
            </a:br>
            <a:r>
              <a:rPr kumimoji="1" lang="ja-JP" altLang="en-US" sz="4800" dirty="0">
                <a:latin typeface="ＭＳ Ｐゴシック" panose="020B0600070205080204" pitchFamily="50" charset="-128"/>
                <a:ea typeface="ＭＳ Ｐゴシック" panose="020B0600070205080204" pitchFamily="50" charset="-128"/>
              </a:rPr>
              <a:t>利益相反状態の開示</a:t>
            </a:r>
            <a:endParaRPr kumimoji="1" lang="ja-JP" altLang="en-US" sz="4400" dirty="0">
              <a:latin typeface="ＭＳ Ｐゴシック" panose="020B0600070205080204" pitchFamily="50" charset="-128"/>
              <a:ea typeface="ＭＳ Ｐゴシック" panose="020B0600070205080204" pitchFamily="50" charset="-128"/>
            </a:endParaRPr>
          </a:p>
        </p:txBody>
      </p:sp>
      <p:sp>
        <p:nvSpPr>
          <p:cNvPr id="4" name="タイトル 1">
            <a:extLst>
              <a:ext uri="{FF2B5EF4-FFF2-40B4-BE49-F238E27FC236}">
                <a16:creationId xmlns:a16="http://schemas.microsoft.com/office/drawing/2014/main" id="{0E38C265-ED62-B664-4C41-21246B870610}"/>
              </a:ext>
            </a:extLst>
          </p:cNvPr>
          <p:cNvSpPr txBox="1">
            <a:spLocks/>
          </p:cNvSpPr>
          <p:nvPr/>
        </p:nvSpPr>
        <p:spPr>
          <a:xfrm>
            <a:off x="1524000" y="2827420"/>
            <a:ext cx="9144000" cy="9537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zh-CN" altLang="en-US" sz="2800" dirty="0">
                <a:latin typeface="ＭＳ Ｐゴシック" panose="020B0600070205080204" pitchFamily="50" charset="-128"/>
                <a:ea typeface="ＭＳ Ｐゴシック" panose="020B0600070205080204" pitchFamily="50" charset="-128"/>
              </a:rPr>
              <a:t>筆頭演者氏名： ●● ●●</a:t>
            </a:r>
          </a:p>
          <a:p>
            <a:r>
              <a:rPr lang="zh-CN" altLang="en-US" sz="2800" dirty="0">
                <a:latin typeface="ＭＳ Ｐゴシック" panose="020B0600070205080204" pitchFamily="50" charset="-128"/>
                <a:ea typeface="ＭＳ Ｐゴシック" panose="020B0600070205080204" pitchFamily="50" charset="-128"/>
              </a:rPr>
              <a:t>所 属： ●●●大学 ●●●科</a:t>
            </a:r>
            <a:endParaRPr lang="ja-JP" altLang="en-US" sz="3200" dirty="0">
              <a:latin typeface="ＭＳ Ｐゴシック" panose="020B0600070205080204" pitchFamily="50" charset="-128"/>
              <a:ea typeface="ＭＳ Ｐゴシック" panose="020B0600070205080204" pitchFamily="50" charset="-128"/>
            </a:endParaRPr>
          </a:p>
        </p:txBody>
      </p:sp>
      <p:sp>
        <p:nvSpPr>
          <p:cNvPr id="6" name="タイトル 1">
            <a:extLst>
              <a:ext uri="{FF2B5EF4-FFF2-40B4-BE49-F238E27FC236}">
                <a16:creationId xmlns:a16="http://schemas.microsoft.com/office/drawing/2014/main" id="{73746EA3-2404-DCD6-C13F-9A704BCC6B1C}"/>
              </a:ext>
            </a:extLst>
          </p:cNvPr>
          <p:cNvSpPr txBox="1">
            <a:spLocks/>
          </p:cNvSpPr>
          <p:nvPr/>
        </p:nvSpPr>
        <p:spPr>
          <a:xfrm>
            <a:off x="326858" y="4202275"/>
            <a:ext cx="11538284" cy="4780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ＭＳ Ｐゴシック" panose="020B0600070205080204" pitchFamily="50" charset="-128"/>
                <a:ea typeface="ＭＳ Ｐゴシック" panose="020B0600070205080204" pitchFamily="50" charset="-128"/>
              </a:rPr>
              <a:t>私の今回の演題に関連して、開示すべき利益相反状態は以下の通りです。</a:t>
            </a:r>
            <a:endParaRPr lang="ja-JP" altLang="en-US" sz="2800" dirty="0">
              <a:latin typeface="ＭＳ Ｐゴシック" panose="020B0600070205080204" pitchFamily="50" charset="-128"/>
              <a:ea typeface="ＭＳ Ｐゴシック" panose="020B0600070205080204" pitchFamily="50" charset="-128"/>
            </a:endParaRPr>
          </a:p>
        </p:txBody>
      </p:sp>
      <p:sp>
        <p:nvSpPr>
          <p:cNvPr id="3" name="タイトル 1">
            <a:extLst>
              <a:ext uri="{FF2B5EF4-FFF2-40B4-BE49-F238E27FC236}">
                <a16:creationId xmlns:a16="http://schemas.microsoft.com/office/drawing/2014/main" id="{84CA44E3-8958-85B0-80CB-CF32A623F70C}"/>
              </a:ext>
            </a:extLst>
          </p:cNvPr>
          <p:cNvSpPr txBox="1">
            <a:spLocks/>
          </p:cNvSpPr>
          <p:nvPr/>
        </p:nvSpPr>
        <p:spPr>
          <a:xfrm>
            <a:off x="2787315" y="4884065"/>
            <a:ext cx="8041105" cy="126407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Ｐゴシック" panose="020B0600070205080204" pitchFamily="50" charset="-128"/>
                <a:ea typeface="ＭＳ Ｐゴシック" panose="020B0600070205080204" pitchFamily="50" charset="-128"/>
              </a:rPr>
              <a:t>役員・顧問職</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寄付講座所属 </a:t>
            </a: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○○製薬株式会社</a:t>
            </a:r>
          </a:p>
          <a:p>
            <a:pPr algn="l"/>
            <a:r>
              <a:rPr lang="ja-JP" altLang="en-US" sz="2400" dirty="0">
                <a:latin typeface="ＭＳ Ｐゴシック" panose="020B0600070205080204" pitchFamily="50" charset="-128"/>
                <a:ea typeface="ＭＳ Ｐゴシック" panose="020B0600070205080204" pitchFamily="50" charset="-128"/>
              </a:rPr>
              <a:t>講演料など </a:t>
            </a: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□□製薬株式会社</a:t>
            </a:r>
          </a:p>
          <a:p>
            <a:pPr algn="l"/>
            <a:r>
              <a:rPr lang="ja-JP" altLang="en-US" sz="2400" dirty="0">
                <a:latin typeface="ＭＳ Ｐゴシック" panose="020B0600070205080204" pitchFamily="50" charset="-128"/>
                <a:ea typeface="ＭＳ Ｐゴシック" panose="020B0600070205080204" pitchFamily="50" charset="-128"/>
              </a:rPr>
              <a:t>研究費</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奨学寄付金 </a:t>
            </a: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株式会社</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ファーマ</a:t>
            </a:r>
            <a:endParaRPr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942485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459</Words>
  <Application>Microsoft Office PowerPoint</Application>
  <PresentationFormat>ワイド画面</PresentationFormat>
  <Paragraphs>21</Paragraphs>
  <Slides>3</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ariant>
        <vt:lpstr>目的別スライド ショー</vt:lpstr>
      </vt:variant>
      <vt:variant>
        <vt:i4>1</vt:i4>
      </vt:variant>
    </vt:vector>
  </HeadingPairs>
  <TitlesOfParts>
    <vt:vector size="9" baseType="lpstr">
      <vt:lpstr>ＭＳ Ｐゴシック</vt:lpstr>
      <vt:lpstr>游ゴシック</vt:lpstr>
      <vt:lpstr>游ゴシック Light</vt:lpstr>
      <vt:lpstr>Arial</vt:lpstr>
      <vt:lpstr>Office テーマ</vt:lpstr>
      <vt:lpstr>PowerPoint プレゼンテーション</vt:lpstr>
      <vt:lpstr>第3回日本産婦人科超音波研究会 学術集会 利益相反状態の開示</vt:lpstr>
      <vt:lpstr>第3回日本産婦人科超音波研究会 学術集会 利益相反状態の開示</vt:lpstr>
      <vt:lpstr>目的別スライド ショー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一般社団法人日本胎児心臓病学会 第29回学術集会 利益相反状態の開示</dc:title>
  <dc:creator>Akiko Takisawa</dc:creator>
  <cp:lastModifiedBy>yamaji2021@outlook.jp</cp:lastModifiedBy>
  <cp:revision>7</cp:revision>
  <dcterms:created xsi:type="dcterms:W3CDTF">2022-12-01T06:58:13Z</dcterms:created>
  <dcterms:modified xsi:type="dcterms:W3CDTF">2024-02-13T07:35:41Z</dcterms:modified>
</cp:coreProperties>
</file>