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sldIdLst>
    <p:sldId id="258" r:id="rId3"/>
    <p:sldId id="259" r:id="rId4"/>
    <p:sldId id="260" r:id="rId5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F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4"/>
    <p:restoredTop sz="94753"/>
  </p:normalViewPr>
  <p:slideViewPr>
    <p:cSldViewPr snapToGrid="0">
      <p:cViewPr varScale="1">
        <p:scale>
          <a:sx n="51" d="100"/>
          <a:sy n="51" d="100"/>
        </p:scale>
        <p:origin x="74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9DC95-E66E-C31D-091A-D7221C6644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3232B7-16BA-B54F-F670-0D9B11B3C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E95B3D-8F62-78D5-DAAE-CB833DB93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BDB3-D1D0-9744-A8C1-7E7102646AE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EF4B8-4A8A-19C2-A694-E5B71DDC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8EC111-903D-37A2-F08C-A5B30C698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0A64-E73C-CE4A-B4CA-505F6B4EC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493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83360-34D6-D369-EB94-85AD7E5E8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D6207-3639-D479-07F6-6DAC2291B5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F9AD9A-FA04-5D51-78AD-4B3DB8730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BDB3-D1D0-9744-A8C1-7E7102646AE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25A881-A249-B59A-17C1-12B5605B5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FFC0C1-2A5F-1C11-D0A4-6DEFBB6B8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0A64-E73C-CE4A-B4CA-505F6B4EC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834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DCFD8-2D2E-CC16-DBA8-C6C78FEA7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E119C7-2975-CB95-DBD9-21F5CB2D6D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65FFDF-B17B-7BE3-0E56-37B5DA615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BDB3-D1D0-9744-A8C1-7E7102646AE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29D1D8-0F0B-D095-D2E0-9C6ED4B29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77F64C-8B1D-7DAB-266A-97D6446FA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0A64-E73C-CE4A-B4CA-505F6B4EC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252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0C251-6618-0FCA-4391-78E39C610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1A08C-39A5-1EE3-5B3C-0EDD6F434E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2A4901-BA33-EFF7-69F3-18DAC4FE6A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352182-930F-AF99-FFBE-E76CE7149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BDB3-D1D0-9744-A8C1-7E7102646AE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CD38A8-5468-B8DC-C2B9-949851C81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21585D-4232-772E-3BCF-35337584F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0A64-E73C-CE4A-B4CA-505F6B4EC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317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B26A6-EE90-FE7A-0D3B-DBE72F638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9FD8AA-989B-960F-9D88-815721194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6F9F63-6744-DF57-6738-0E634AECFB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064BBA-6C0F-6B73-ACE2-350BCEA8C8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1B0AC2F-41E0-EAD7-0391-16C190C6A4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E0ED40-0C3B-372F-EAAE-F1848A6FD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BDB3-D1D0-9744-A8C1-7E7102646AE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095FB1-B91A-CF1A-4056-242B56F70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C4FBFC-39F9-1F88-A729-BE17F0262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0A64-E73C-CE4A-B4CA-505F6B4EC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124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0C962-371B-5375-4A69-5217A0B0D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7BA45E-E4BC-743B-696E-EDFAEE686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BDB3-D1D0-9744-A8C1-7E7102646AE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C588C7-3FC3-9096-441F-543C59F9C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E58ED9-B98D-663A-09A0-DE0B19886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0A64-E73C-CE4A-B4CA-505F6B4EC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901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D93852-C33E-B21E-6A79-79009C232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BDB3-D1D0-9744-A8C1-7E7102646AE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F72157-3BCC-2F12-AD1B-B0EDBB4F8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28F8F1-6910-D28A-FB13-930177B97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0A64-E73C-CE4A-B4CA-505F6B4EC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810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948BB-38E5-044D-6D0E-801BCF045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1B03F-5310-64C9-BC3A-E867AD9C9A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643EC3-E0B6-754B-0E5E-6DDB5FF02E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78DA1F-5426-617C-4A04-78C289E4C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BDB3-D1D0-9744-A8C1-7E7102646AE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C0366E-E9BE-FA68-639A-752A9BDE1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DF9C13-1EA5-D5ED-2D3F-5B08F9CCD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0A64-E73C-CE4A-B4CA-505F6B4EC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263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2F1E3-5524-A8D0-6074-70694BA2A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A458E9-B4E8-AC7A-234E-09D50894F6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B0154-D383-D219-187A-6D94D668A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79FB29-06EE-7D91-ACCA-2C3C0C762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BDB3-D1D0-9744-A8C1-7E7102646AE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D2F188-80E5-2C3D-5AAD-BD2EF0C6C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D169BF-D5ED-2003-D2BB-91CAC187B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0A64-E73C-CE4A-B4CA-505F6B4EC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459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53443-2542-D0E0-4898-F1D6521E7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A4BD49-8847-8246-FD51-C57EB6C87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BBF987-CAC4-C36C-5A4A-2EAD1F019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BDB3-D1D0-9744-A8C1-7E7102646AE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7ACF4B-569D-8EFF-2C95-7704CBC55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BE1C4-CAB6-4FBA-A97B-6C322287F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0A64-E73C-CE4A-B4CA-505F6B4EC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274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F801B0-FFCC-C365-0F8F-38B24ED46C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963646-CEEB-8D48-B2D0-B51632738D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0854A1-6669-5CF3-A9EF-BDC9B14E4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ABDB3-D1D0-9744-A8C1-7E7102646AE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0585FE-3CD2-71F2-5289-9DAB1C9C6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082A5F-B9F8-BBBC-064E-677547424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20A64-E73C-CE4A-B4CA-505F6B4EC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421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2982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12A3DC53-F908-1E01-17E0-076895E0CE3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2898FA-18DA-8721-6930-4E05DF816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2DBB14-1EDB-DA9B-5EDA-44376860A7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68FEF8-8249-4A81-932C-1943C71596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3ABDB3-D1D0-9744-A8C1-7E7102646AE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58087B-4F9B-C9FF-D568-9BD2110F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53C16A-4247-821B-D5CF-AD33415578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E20A64-E73C-CE4A-B4CA-505F6B4EC5E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07EB3D0-5DE8-4C72-7D00-B5B835FEF3FD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l="83125" b="50889"/>
          <a:stretch>
            <a:fillRect/>
          </a:stretch>
        </p:blipFill>
        <p:spPr>
          <a:xfrm>
            <a:off x="3810" y="-37782"/>
            <a:ext cx="2057400" cy="336804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167E38E-DFB2-8D33-1881-1138FB65AEE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l="83125" b="50889"/>
          <a:stretch>
            <a:fillRect/>
          </a:stretch>
        </p:blipFill>
        <p:spPr>
          <a:xfrm>
            <a:off x="2061210" y="-37782"/>
            <a:ext cx="2057400" cy="336804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22BB1D29-F187-F158-5958-FD718AAA019C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l="83125" b="50889"/>
          <a:stretch>
            <a:fillRect/>
          </a:stretch>
        </p:blipFill>
        <p:spPr>
          <a:xfrm>
            <a:off x="4099560" y="0"/>
            <a:ext cx="2057400" cy="336804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463B3BF2-274E-0A07-A706-F5B2C6E2F4AB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l="83125" b="50889"/>
          <a:stretch>
            <a:fillRect/>
          </a:stretch>
        </p:blipFill>
        <p:spPr>
          <a:xfrm>
            <a:off x="6156960" y="-37782"/>
            <a:ext cx="2057400" cy="336804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96902BE5-D565-60EB-F4E6-6DDF787249BF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l="83125" b="50889"/>
          <a:stretch>
            <a:fillRect/>
          </a:stretch>
        </p:blipFill>
        <p:spPr>
          <a:xfrm>
            <a:off x="8214360" y="-37782"/>
            <a:ext cx="2057400" cy="3368040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EB2BEFD4-FE90-7AE5-747F-32EC42821163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l="83125" b="50889"/>
          <a:stretch>
            <a:fillRect/>
          </a:stretch>
        </p:blipFill>
        <p:spPr>
          <a:xfrm>
            <a:off x="10252710" y="-37782"/>
            <a:ext cx="2057400" cy="3368040"/>
          </a:xfrm>
          <a:prstGeom prst="rect">
            <a:avLst/>
          </a:prstGeom>
        </p:spPr>
      </p:pic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FE7CC27A-7EB4-C6A8-E812-522F69A7D9C7}"/>
              </a:ext>
            </a:extLst>
          </p:cNvPr>
          <p:cNvSpPr txBox="1">
            <a:spLocks/>
          </p:cNvSpPr>
          <p:nvPr userDrawn="1"/>
        </p:nvSpPr>
        <p:spPr>
          <a:xfrm>
            <a:off x="834390" y="330898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744E0347-A445-CBDC-D4E1-D49FE0CB72E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l="83125" b="50889"/>
          <a:stretch>
            <a:fillRect/>
          </a:stretch>
        </p:blipFill>
        <p:spPr>
          <a:xfrm>
            <a:off x="0" y="2906078"/>
            <a:ext cx="2057400" cy="3368040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683C4417-9658-B242-A1E9-F022C64B675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l="83125" b="50889"/>
          <a:stretch>
            <a:fillRect/>
          </a:stretch>
        </p:blipFill>
        <p:spPr>
          <a:xfrm>
            <a:off x="2057400" y="2906078"/>
            <a:ext cx="2057400" cy="3368040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0C8F6AC8-BEEE-2CBE-35F0-6036139AFDA2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l="83125" b="50889"/>
          <a:stretch>
            <a:fillRect/>
          </a:stretch>
        </p:blipFill>
        <p:spPr>
          <a:xfrm>
            <a:off x="4095750" y="2943860"/>
            <a:ext cx="2057400" cy="3368040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795C17B9-3DDA-1B39-8F31-9251EABC3CC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l="83125" b="50889"/>
          <a:stretch>
            <a:fillRect/>
          </a:stretch>
        </p:blipFill>
        <p:spPr>
          <a:xfrm>
            <a:off x="6153150" y="2906078"/>
            <a:ext cx="2057400" cy="3368040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FBD9E5E6-2EEF-84A1-0C2C-244A0D49437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l="83125" b="50889"/>
          <a:stretch>
            <a:fillRect/>
          </a:stretch>
        </p:blipFill>
        <p:spPr>
          <a:xfrm>
            <a:off x="8210550" y="2906078"/>
            <a:ext cx="2057400" cy="3368040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AA159981-C3F2-2F35-74AB-870C77546D7A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l="83125" b="50889"/>
          <a:stretch>
            <a:fillRect/>
          </a:stretch>
        </p:blipFill>
        <p:spPr>
          <a:xfrm>
            <a:off x="10248900" y="2906078"/>
            <a:ext cx="2057400" cy="336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427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2A4AC7F-F348-2BF8-600E-A1B93028B90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09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69624B3-4F51-FE6E-B0DB-54C98048DB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03425" y="1001713"/>
            <a:ext cx="8237538" cy="1866900"/>
          </a:xfrm>
          <a:solidFill>
            <a:srgbClr val="FF7F84"/>
          </a:solidFill>
          <a:ln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ja-JP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STS–ASCVTS Aortic Summit 2026</a:t>
            </a:r>
            <a:br>
              <a:rPr lang="en-US" altLang="ja-JP" sz="24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</a:br>
            <a:br>
              <a:rPr lang="en-US" altLang="ja-JP" sz="24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</a:br>
            <a:r>
              <a:rPr lang="en-US" altLang="ja-JP" sz="2400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 </a:t>
            </a:r>
            <a:r>
              <a:rPr lang="en-US" altLang="ja-JP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COI Disclosure Information</a:t>
            </a:r>
            <a:endParaRPr lang="en-US" altLang="ja-JP" sz="2400" i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8705B29-65E6-7337-2826-36BC0223D86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084388" y="4676775"/>
            <a:ext cx="8169275" cy="906463"/>
          </a:xfrm>
        </p:spPr>
        <p:txBody>
          <a:bodyPr/>
          <a:lstStyle/>
          <a:p>
            <a:pPr marL="185738" indent="-185738" eaLnBrk="1" hangingPunct="1">
              <a:buFont typeface="Arial" panose="020B0604020202020204" pitchFamily="34" charset="0"/>
              <a:buNone/>
            </a:pPr>
            <a:r>
              <a:rPr lang="ja-JP" altLang="en-US" sz="2400" b="1"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　</a:t>
            </a:r>
            <a:r>
              <a:rPr lang="en-US" altLang="ja-JP" sz="2400" b="1"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We have no financial relationships to disclose.</a:t>
            </a:r>
            <a:endParaRPr lang="en-US" altLang="ja-JP" sz="3200" b="1"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6" name="正方形/長方形 3">
            <a:extLst>
              <a:ext uri="{FF2B5EF4-FFF2-40B4-BE49-F238E27FC236}">
                <a16:creationId xmlns:a16="http://schemas.microsoft.com/office/drawing/2014/main" id="{A1CC2E9E-9B66-097C-112E-95400185A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1175" y="171450"/>
            <a:ext cx="86280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游ゴシック" panose="020B0400000000000000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游ゴシック" panose="020B0400000000000000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游ゴシック" panose="020B0400000000000000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游ゴシック" panose="020B0400000000000000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游ゴシック" panose="020B04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游ゴシック" panose="020B04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游ゴシック" panose="020B04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游ゴシック" panose="020B04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游ゴシック" panose="020B0400000000000000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HGP創英角ｺﾞｼｯｸUB" panose="020B0900000000000000" pitchFamily="50" charset="-128"/>
                <a:cs typeface="Arial" panose="020B0604020202020204" pitchFamily="34" charset="0"/>
              </a:rPr>
              <a:t>Example 1</a:t>
            </a:r>
            <a:endParaRPr kumimoji="0" lang="ja-JP" altLang="en-US" sz="2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HGP創英角ｺﾞｼｯｸUB" panose="020B09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7" name="正方形/長方形 4">
            <a:extLst>
              <a:ext uri="{FF2B5EF4-FFF2-40B4-BE49-F238E27FC236}">
                <a16:creationId xmlns:a16="http://schemas.microsoft.com/office/drawing/2014/main" id="{A15676FC-F2CE-43E7-77C2-9CA4867FD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2925" y="846138"/>
            <a:ext cx="8642350" cy="3071812"/>
          </a:xfrm>
          <a:prstGeom prst="rect">
            <a:avLst/>
          </a:prstGeom>
          <a:noFill/>
          <a:ln w="38100" algn="ctr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>
                <a:solidFill>
                  <a:schemeClr val="tx1"/>
                </a:solidFill>
                <a:latin typeface="游ゴシック" panose="020B0400000000000000" pitchFamily="50" charset="-128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游ゴシック" panose="020B0400000000000000" pitchFamily="50" charset="-128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游ゴシック" panose="020B0400000000000000" pitchFamily="50" charset="-128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游ゴシック" panose="020B0400000000000000" pitchFamily="50" charset="-128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游ゴシック" panose="020B0400000000000000" pitchFamily="50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游ゴシック" panose="020B0400000000000000" pitchFamily="50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游ゴシック" panose="020B0400000000000000" pitchFamily="50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游ゴシック" panose="020B0400000000000000" pitchFamily="50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游ゴシック" panose="020B0400000000000000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2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C8FF6D45-3BAC-C7AD-451C-3EC2BF5C21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4538" y="3108325"/>
            <a:ext cx="8239125" cy="517525"/>
          </a:xfrm>
          <a:prstGeom prst="rect">
            <a:avLst/>
          </a:prstGeom>
          <a:solidFill>
            <a:srgbClr val="FF7F84"/>
          </a:solidFill>
          <a:ln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anchor="ctr">
            <a:normAutofit/>
          </a:bodyPr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1"/>
                </a:solidFill>
                <a:latin typeface="游ゴシック Light" panose="020B0300000000000000" pitchFamily="34" charset="-128"/>
                <a:ea typeface="游ゴシック Light" panose="020B0300000000000000" pitchFamily="34" charset="-128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1"/>
                </a:solidFill>
                <a:latin typeface="游ゴシック Light" panose="020B0300000000000000" pitchFamily="34" charset="-128"/>
                <a:ea typeface="游ゴシック Light" panose="020B0300000000000000" pitchFamily="34" charset="-128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1"/>
                </a:solidFill>
                <a:latin typeface="游ゴシック Light" panose="020B0300000000000000" pitchFamily="34" charset="-128"/>
                <a:ea typeface="游ゴシック Light" panose="020B0300000000000000" pitchFamily="34" charset="-128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1"/>
                </a:solidFill>
                <a:latin typeface="游ゴシック Light" panose="020B0300000000000000" pitchFamily="34" charset="-128"/>
                <a:ea typeface="游ゴシック Light" panose="020B0300000000000000" pitchFamily="34" charset="-128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1"/>
                </a:solidFill>
                <a:latin typeface="游ゴシック Light" panose="020B0300000000000000" pitchFamily="34" charset="-128"/>
                <a:ea typeface="游ゴシック Light" panose="020B0300000000000000" pitchFamily="34" charset="-128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1"/>
                </a:solidFill>
                <a:latin typeface="游ゴシック Light" panose="020B0300000000000000" pitchFamily="34" charset="-128"/>
                <a:ea typeface="游ゴシック Light" panose="020B0300000000000000" pitchFamily="34" charset="-128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1"/>
                </a:solidFill>
                <a:latin typeface="游ゴシック Light" panose="020B0300000000000000" pitchFamily="34" charset="-128"/>
                <a:ea typeface="游ゴシック Light" panose="020B0300000000000000" pitchFamily="34" charset="-128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1"/>
                </a:solidFill>
                <a:latin typeface="游ゴシック Light" panose="020B0300000000000000" pitchFamily="34" charset="-128"/>
                <a:ea typeface="游ゴシック Light" panose="020B0300000000000000" pitchFamily="34" charset="-128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Name of Presenter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：   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◯◯◯◯　 ◯◯◯◯</a:t>
            </a:r>
            <a:endParaRPr kumimoji="1" lang="en-US" altLang="ja-JP" sz="1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9544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90EF2FAD-504D-2D30-F512-8206EF0DD503}"/>
              </a:ext>
            </a:extLst>
          </p:cNvPr>
          <p:cNvSpPr txBox="1">
            <a:spLocks noChangeArrowheads="1"/>
          </p:cNvSpPr>
          <p:nvPr/>
        </p:nvSpPr>
        <p:spPr>
          <a:xfrm>
            <a:off x="2003425" y="1001713"/>
            <a:ext cx="8237538" cy="1866900"/>
          </a:xfrm>
          <a:prstGeom prst="rect">
            <a:avLst/>
          </a:prstGeom>
          <a:solidFill>
            <a:srgbClr val="FF7F84"/>
          </a:solidFill>
          <a:ln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rtlCol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altLang="ja-JP" sz="28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STS–ASCVTS Aortic Summit 2026</a:t>
            </a:r>
            <a:br>
              <a:rPr lang="en-US" altLang="ja-JP" sz="24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</a:br>
            <a:br>
              <a:rPr lang="en-US" altLang="ja-JP" sz="2400" b="1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</a:br>
            <a:r>
              <a:rPr lang="en-US" altLang="ja-JP" sz="2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 </a:t>
            </a:r>
            <a:r>
              <a:rPr lang="en-US" altLang="ja-JP" sz="2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COI Disclosure Information</a:t>
            </a:r>
            <a:endParaRPr lang="en-US" altLang="ja-JP" sz="2400" i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B0CDA33-9D0C-B682-FD8A-4D12B83A45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1175" y="171450"/>
            <a:ext cx="86280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游ゴシック" panose="020B0400000000000000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游ゴシック" panose="020B0400000000000000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游ゴシック" panose="020B0400000000000000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游ゴシック" panose="020B0400000000000000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游ゴシック" panose="020B04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游ゴシック" panose="020B04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游ゴシック" panose="020B04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游ゴシック" panose="020B04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游ゴシック" panose="020B0400000000000000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HGP創英角ｺﾞｼｯｸUB" panose="020B0900000000000000" pitchFamily="50" charset="-128"/>
                <a:cs typeface="Arial" panose="020B0604020202020204" pitchFamily="34" charset="0"/>
              </a:rPr>
              <a:t>Example 2</a:t>
            </a:r>
            <a:endParaRPr kumimoji="0" lang="ja-JP" alt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HGP創英角ｺﾞｼｯｸUB" panose="020B09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1ED48E4D-2C13-9AA9-F5A0-24DD6125CB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2925" y="846138"/>
            <a:ext cx="8642350" cy="3071812"/>
          </a:xfrm>
          <a:prstGeom prst="rect">
            <a:avLst/>
          </a:prstGeom>
          <a:noFill/>
          <a:ln w="38100" algn="ctr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>
                <a:solidFill>
                  <a:schemeClr val="tx1"/>
                </a:solidFill>
                <a:latin typeface="游ゴシック" panose="020B0400000000000000" pitchFamily="50" charset="-128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游ゴシック" panose="020B0400000000000000" pitchFamily="50" charset="-128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游ゴシック" panose="020B0400000000000000" pitchFamily="50" charset="-128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游ゴシック" panose="020B0400000000000000" pitchFamily="50" charset="-128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游ゴシック" panose="020B0400000000000000" pitchFamily="50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游ゴシック" panose="020B0400000000000000" pitchFamily="50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游ゴシック" panose="020B0400000000000000" pitchFamily="50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游ゴシック" panose="020B0400000000000000" pitchFamily="50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游ゴシック" panose="020B0400000000000000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2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2CD34E2D-1381-BDA8-0C93-30701A1FC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4538" y="3108325"/>
            <a:ext cx="8239125" cy="517525"/>
          </a:xfrm>
          <a:prstGeom prst="rect">
            <a:avLst/>
          </a:prstGeom>
          <a:solidFill>
            <a:srgbClr val="FF7F84"/>
          </a:solidFill>
          <a:ln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anchor="ctr">
            <a:normAutofit/>
          </a:bodyPr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1"/>
                </a:solidFill>
                <a:latin typeface="游ゴシック Light" panose="020B0300000000000000" pitchFamily="34" charset="-128"/>
                <a:ea typeface="游ゴシック Light" panose="020B0300000000000000" pitchFamily="34" charset="-128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1"/>
                </a:solidFill>
                <a:latin typeface="游ゴシック Light" panose="020B0300000000000000" pitchFamily="34" charset="-128"/>
                <a:ea typeface="游ゴシック Light" panose="020B0300000000000000" pitchFamily="34" charset="-128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1"/>
                </a:solidFill>
                <a:latin typeface="游ゴシック Light" panose="020B0300000000000000" pitchFamily="34" charset="-128"/>
                <a:ea typeface="游ゴシック Light" panose="020B0300000000000000" pitchFamily="34" charset="-128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1"/>
                </a:solidFill>
                <a:latin typeface="游ゴシック Light" panose="020B0300000000000000" pitchFamily="34" charset="-128"/>
                <a:ea typeface="游ゴシック Light" panose="020B0300000000000000" pitchFamily="34" charset="-128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1"/>
                </a:solidFill>
                <a:latin typeface="游ゴシック Light" panose="020B0300000000000000" pitchFamily="34" charset="-128"/>
                <a:ea typeface="游ゴシック Light" panose="020B0300000000000000" pitchFamily="34" charset="-128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1"/>
                </a:solidFill>
                <a:latin typeface="游ゴシック Light" panose="020B0300000000000000" pitchFamily="34" charset="-128"/>
                <a:ea typeface="游ゴシック Light" panose="020B0300000000000000" pitchFamily="34" charset="-128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1"/>
                </a:solidFill>
                <a:latin typeface="游ゴシック Light" panose="020B0300000000000000" pitchFamily="34" charset="-128"/>
                <a:ea typeface="游ゴシック Light" panose="020B0300000000000000" pitchFamily="34" charset="-128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1"/>
                </a:solidFill>
                <a:latin typeface="游ゴシック Light" panose="020B0300000000000000" pitchFamily="34" charset="-128"/>
                <a:ea typeface="游ゴシック Light" panose="020B0300000000000000" pitchFamily="34" charset="-128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Name of Presenter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：   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◯◯◯◯　 ◯◯◯◯</a:t>
            </a:r>
            <a:endParaRPr kumimoji="1" lang="en-US" altLang="ja-JP" sz="1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A84E860B-D096-B8AE-903F-08A6A770C796}"/>
              </a:ext>
            </a:extLst>
          </p:cNvPr>
          <p:cNvSpPr txBox="1">
            <a:spLocks noChangeArrowheads="1"/>
          </p:cNvSpPr>
          <p:nvPr/>
        </p:nvSpPr>
        <p:spPr>
          <a:xfrm>
            <a:off x="1949450" y="4275138"/>
            <a:ext cx="8369300" cy="5778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5738" indent="-185738">
              <a:buFont typeface="Arial" panose="020B0604020202020204" pitchFamily="34" charset="0"/>
              <a:buNone/>
            </a:pPr>
            <a:r>
              <a:rPr lang="en-US" altLang="ja-JP" sz="2000" b="1"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We have the following financial relationships to disclose: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924163BE-4642-0AC3-165B-7283857A68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84450" y="4740275"/>
            <a:ext cx="7731125" cy="139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85738" indent="-185738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>
                <a:solidFill>
                  <a:schemeClr val="tx1"/>
                </a:solidFill>
                <a:latin typeface="游ゴシック" panose="020B0400000000000000" pitchFamily="50" charset="-128"/>
              </a:defRPr>
            </a:lvl1pPr>
            <a:lvl2pPr marL="5143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游ゴシック" panose="020B0400000000000000" pitchFamily="50" charset="-128"/>
              </a:defRPr>
            </a:lvl2pPr>
            <a:lvl3pPr marL="8572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游ゴシック" panose="020B0400000000000000" pitchFamily="50" charset="-128"/>
              </a:defRPr>
            </a:lvl3pPr>
            <a:lvl4pPr marL="12001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游ゴシック" panose="020B0400000000000000" pitchFamily="50" charset="-128"/>
              </a:defRPr>
            </a:lvl4pPr>
            <a:lvl5pPr marL="1543050" indent="-171450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游ゴシック" panose="020B0400000000000000" pitchFamily="50" charset="-128"/>
              </a:defRPr>
            </a:lvl5pPr>
            <a:lvl6pPr marL="20002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游ゴシック" panose="020B0400000000000000" pitchFamily="50" charset="-128"/>
              </a:defRPr>
            </a:lvl6pPr>
            <a:lvl7pPr marL="24574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游ゴシック" panose="020B0400000000000000" pitchFamily="50" charset="-128"/>
              </a:defRPr>
            </a:lvl7pPr>
            <a:lvl8pPr marL="29146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游ゴシック" panose="020B0400000000000000" pitchFamily="50" charset="-128"/>
              </a:defRPr>
            </a:lvl8pPr>
            <a:lvl9pPr marL="3371850" indent="-17145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游ゴシック" panose="020B0400000000000000" pitchFamily="50" charset="-128"/>
              </a:defRPr>
            </a:lvl9pPr>
          </a:lstStyle>
          <a:p>
            <a:pPr marL="185738" marR="0" lvl="0" indent="-185738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- Leadership position/advisory role for: XXXX Inc.</a:t>
            </a:r>
          </a:p>
          <a:p>
            <a:pPr marL="185738" marR="0" lvl="0" indent="-185738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- Stockholder in: YYY Corporation, ZZZ Corporation</a:t>
            </a:r>
          </a:p>
          <a:p>
            <a:pPr marL="185738" marR="0" lvl="0" indent="-185738" algn="l" defTabSz="685800" rtl="0" eaLnBrk="1" fontAlgn="base" latinLnBrk="0" hangingPunct="1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- Honoraria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（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lecture fee) from: XXYYZZ Corp.</a:t>
            </a:r>
          </a:p>
        </p:txBody>
      </p:sp>
    </p:spTree>
    <p:extLst>
      <p:ext uri="{BB962C8B-B14F-4D97-AF65-F5344CB8AC3E}">
        <p14:creationId xmlns:p14="http://schemas.microsoft.com/office/powerpoint/2010/main" val="1157434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871CBDD-5549-B6FF-5F3A-CDC3D234FF7B}"/>
              </a:ext>
            </a:extLst>
          </p:cNvPr>
          <p:cNvSpPr txBox="1">
            <a:spLocks noChangeArrowheads="1"/>
          </p:cNvSpPr>
          <p:nvPr/>
        </p:nvSpPr>
        <p:spPr>
          <a:xfrm>
            <a:off x="2078581" y="727075"/>
            <a:ext cx="8237538" cy="1076673"/>
          </a:xfrm>
          <a:prstGeom prst="rect">
            <a:avLst/>
          </a:prstGeom>
          <a:solidFill>
            <a:srgbClr val="FF7F84"/>
          </a:solidFill>
          <a:ln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rtlCol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altLang="ja-JP" sz="28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STS–ASCVTS Aortic Summit 2026</a:t>
            </a:r>
            <a:br>
              <a:rPr lang="en-US" altLang="ja-JP" sz="2400" b="1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</a:br>
            <a:r>
              <a:rPr lang="en-US" altLang="ja-JP" sz="2400" dirty="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 </a:t>
            </a:r>
            <a:r>
              <a:rPr lang="en-US" altLang="ja-JP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COI Disclosure Information</a:t>
            </a:r>
            <a:endParaRPr lang="en-US" altLang="ja-JP" sz="2400" i="1" dirty="0">
              <a:solidFill>
                <a:schemeClr val="bg1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22F6C81D-6DA6-193D-ACD0-787AEB43E1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1175" y="171450"/>
            <a:ext cx="86280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游ゴシック" panose="020B0400000000000000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游ゴシック" panose="020B0400000000000000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游ゴシック" panose="020B0400000000000000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游ゴシック" panose="020B0400000000000000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游ゴシック" panose="020B0400000000000000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游ゴシック" panose="020B0400000000000000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游ゴシック" panose="020B0400000000000000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游ゴシック" panose="020B0400000000000000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游ゴシック" panose="020B0400000000000000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HGP創英角ｺﾞｼｯｸUB" panose="020B0900000000000000" pitchFamily="50" charset="-128"/>
                <a:cs typeface="Arial" panose="020B0604020202020204" pitchFamily="34" charset="0"/>
              </a:rPr>
              <a:t>Example 3</a:t>
            </a:r>
            <a:endParaRPr kumimoji="0" lang="ja-JP" alt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HGP創英角ｺﾞｼｯｸUB" panose="020B09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E2E0541-7261-FF38-29AE-21A1CEA99A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8081" y="571501"/>
            <a:ext cx="8642350" cy="2071492"/>
          </a:xfrm>
          <a:prstGeom prst="rect">
            <a:avLst/>
          </a:prstGeom>
          <a:noFill/>
          <a:ln w="38100" algn="ctr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100">
                <a:solidFill>
                  <a:schemeClr val="tx1"/>
                </a:solidFill>
                <a:latin typeface="游ゴシック" panose="020B0400000000000000" pitchFamily="50" charset="-128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游ゴシック" panose="020B0400000000000000" pitchFamily="50" charset="-128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500">
                <a:solidFill>
                  <a:schemeClr val="tx1"/>
                </a:solidFill>
                <a:latin typeface="游ゴシック" panose="020B0400000000000000" pitchFamily="50" charset="-128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游ゴシック" panose="020B0400000000000000" pitchFamily="50" charset="-128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游ゴシック" panose="020B0400000000000000" pitchFamily="50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游ゴシック" panose="020B0400000000000000" pitchFamily="50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游ゴシック" panose="020B0400000000000000" pitchFamily="50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游ゴシック" panose="020B0400000000000000" pitchFamily="50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1300">
                <a:solidFill>
                  <a:schemeClr val="tx1"/>
                </a:solidFill>
                <a:latin typeface="游ゴシック" panose="020B0400000000000000" pitchFamily="50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2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游ゴシック" panose="020B0400000000000000" pitchFamily="50" charset="-128"/>
              <a:cs typeface="Arial" panose="020B0604020202020204" pitchFamily="34" charset="0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A133A731-74F1-04C3-71FA-DE2BD79F53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4794" y="1896693"/>
            <a:ext cx="8239125" cy="517525"/>
          </a:xfrm>
          <a:prstGeom prst="rect">
            <a:avLst/>
          </a:prstGeom>
          <a:solidFill>
            <a:srgbClr val="FF7F84"/>
          </a:solidFill>
          <a:ln>
            <a:solidFill>
              <a:schemeClr val="accent6">
                <a:lumMod val="20000"/>
                <a:lumOff val="80000"/>
              </a:schemeClr>
            </a:solidFill>
            <a:miter lim="800000"/>
            <a:headEnd/>
            <a:tailEnd/>
          </a:ln>
        </p:spPr>
        <p:txBody>
          <a:bodyPr anchor="ctr">
            <a:normAutofit/>
          </a:bodyPr>
          <a:lstStyle>
            <a:lvl1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1"/>
                </a:solidFill>
                <a:latin typeface="游ゴシック Light" panose="020B0300000000000000" pitchFamily="34" charset="-128"/>
                <a:ea typeface="游ゴシック Light" panose="020B0300000000000000" pitchFamily="34" charset="-128"/>
              </a:defRPr>
            </a:lvl2pPr>
            <a:lvl3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1"/>
                </a:solidFill>
                <a:latin typeface="游ゴシック Light" panose="020B0300000000000000" pitchFamily="34" charset="-128"/>
                <a:ea typeface="游ゴシック Light" panose="020B0300000000000000" pitchFamily="34" charset="-128"/>
              </a:defRPr>
            </a:lvl3pPr>
            <a:lvl4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1"/>
                </a:solidFill>
                <a:latin typeface="游ゴシック Light" panose="020B0300000000000000" pitchFamily="34" charset="-128"/>
                <a:ea typeface="游ゴシック Light" panose="020B0300000000000000" pitchFamily="34" charset="-128"/>
              </a:defRPr>
            </a:lvl4pPr>
            <a:lvl5pPr algn="l" defTabSz="6858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1"/>
                </a:solidFill>
                <a:latin typeface="游ゴシック Light" panose="020B0300000000000000" pitchFamily="34" charset="-128"/>
                <a:ea typeface="游ゴシック Light" panose="020B0300000000000000" pitchFamily="34" charset="-128"/>
              </a:defRPr>
            </a:lvl5pPr>
            <a:lvl6pPr marL="4572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1"/>
                </a:solidFill>
                <a:latin typeface="游ゴシック Light" panose="020B0300000000000000" pitchFamily="34" charset="-128"/>
                <a:ea typeface="游ゴシック Light" panose="020B0300000000000000" pitchFamily="34" charset="-128"/>
              </a:defRPr>
            </a:lvl6pPr>
            <a:lvl7pPr marL="9144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1"/>
                </a:solidFill>
                <a:latin typeface="游ゴシック Light" panose="020B0300000000000000" pitchFamily="34" charset="-128"/>
                <a:ea typeface="游ゴシック Light" panose="020B0300000000000000" pitchFamily="34" charset="-128"/>
              </a:defRPr>
            </a:lvl7pPr>
            <a:lvl8pPr marL="13716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1"/>
                </a:solidFill>
                <a:latin typeface="游ゴシック Light" panose="020B0300000000000000" pitchFamily="34" charset="-128"/>
                <a:ea typeface="游ゴシック Light" panose="020B0300000000000000" pitchFamily="34" charset="-128"/>
              </a:defRPr>
            </a:lvl8pPr>
            <a:lvl9pPr marL="1828800" algn="l" defTabSz="685800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3300">
                <a:solidFill>
                  <a:schemeClr val="tx1"/>
                </a:solidFill>
                <a:latin typeface="游ゴシック Light" panose="020B0300000000000000" pitchFamily="34" charset="-128"/>
                <a:ea typeface="游ゴシック Light" panose="020B0300000000000000" pitchFamily="34" charset="-128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Name of Presenter</a:t>
            </a:r>
            <a:r>
              <a: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：   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◯◯◯◯　 ◯◯◯◯</a:t>
            </a:r>
            <a:endParaRPr kumimoji="1" lang="en-US" altLang="ja-JP" sz="1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</p:txBody>
      </p:sp>
      <p:graphicFrame>
        <p:nvGraphicFramePr>
          <p:cNvPr id="12" name="表 3">
            <a:extLst>
              <a:ext uri="{FF2B5EF4-FFF2-40B4-BE49-F238E27FC236}">
                <a16:creationId xmlns:a16="http://schemas.microsoft.com/office/drawing/2014/main" id="{4AC98021-4E5B-476C-A86A-78AFDE7454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7333720"/>
              </p:ext>
            </p:extLst>
          </p:nvPr>
        </p:nvGraphicFramePr>
        <p:xfrm>
          <a:off x="2014689" y="2798567"/>
          <a:ext cx="8490689" cy="333236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5344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42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67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252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3129">
                <a:tc>
                  <a:txBody>
                    <a:bodyPr/>
                    <a:lstStyle/>
                    <a:p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Amount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COI status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Names of companies / organizations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440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 of executive / consultant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 1,000,000 JPY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Yes / No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06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Stocks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Yes / No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06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Patent royalties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 1,000,000 JPY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Yes / No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06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Stage moneys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 1,000,000 JPY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Yes / No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506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Manuscript fees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 1,000,000 JPY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Yes / No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506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funding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 2,000,000 JPY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Yes / No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440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Grant / Scholarship donation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 2,000,000 JPY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Yes / No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06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rewards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 2,000,000 JPY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Yes / No</a:t>
                      </a:r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T="45715" marB="45715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472727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</TotalTime>
  <Words>199</Words>
  <Application>Microsoft Office PowerPoint</Application>
  <PresentationFormat>ワイド画面</PresentationFormat>
  <Paragraphs>40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Custom Design</vt:lpstr>
      <vt:lpstr>1_Custom Design</vt:lpstr>
      <vt:lpstr>STS–ASCVTS Aortic Summit 2026   COI Disclosure Information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Jennifer Wong</dc:creator>
  <cp:lastModifiedBy>学会運営事務局</cp:lastModifiedBy>
  <cp:revision>13</cp:revision>
  <cp:lastPrinted>2026-04-03T01:18:33Z</cp:lastPrinted>
  <dcterms:created xsi:type="dcterms:W3CDTF">2024-06-12T15:54:01Z</dcterms:created>
  <dcterms:modified xsi:type="dcterms:W3CDTF">2026-10-06T01:53:15Z</dcterms:modified>
</cp:coreProperties>
</file>